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79" r:id="rId5"/>
    <p:sldMasterId id="2147483692" r:id="rId6"/>
    <p:sldMasterId id="2147483704" r:id="rId7"/>
    <p:sldMasterId id="2147483716" r:id="rId8"/>
  </p:sldMasterIdLst>
  <p:notesMasterIdLst>
    <p:notesMasterId r:id="rId51"/>
  </p:notesMasterIdLst>
  <p:handoutMasterIdLst>
    <p:handoutMasterId r:id="rId52"/>
  </p:handoutMasterIdLst>
  <p:sldIdLst>
    <p:sldId id="386" r:id="rId9"/>
    <p:sldId id="656" r:id="rId10"/>
    <p:sldId id="621" r:id="rId11"/>
    <p:sldId id="414" r:id="rId12"/>
    <p:sldId id="650" r:id="rId13"/>
    <p:sldId id="618" r:id="rId14"/>
    <p:sldId id="637" r:id="rId15"/>
    <p:sldId id="620" r:id="rId16"/>
    <p:sldId id="614" r:id="rId17"/>
    <p:sldId id="613" r:id="rId18"/>
    <p:sldId id="603" r:id="rId19"/>
    <p:sldId id="608" r:id="rId20"/>
    <p:sldId id="616" r:id="rId21"/>
    <p:sldId id="649" r:id="rId22"/>
    <p:sldId id="604" r:id="rId23"/>
    <p:sldId id="658" r:id="rId24"/>
    <p:sldId id="653" r:id="rId25"/>
    <p:sldId id="636" r:id="rId26"/>
    <p:sldId id="321" r:id="rId27"/>
    <p:sldId id="609" r:id="rId28"/>
    <p:sldId id="607" r:id="rId29"/>
    <p:sldId id="623" r:id="rId30"/>
    <p:sldId id="633" r:id="rId31"/>
    <p:sldId id="631" r:id="rId32"/>
    <p:sldId id="651" r:id="rId33"/>
    <p:sldId id="655" r:id="rId34"/>
    <p:sldId id="638" r:id="rId35"/>
    <p:sldId id="625" r:id="rId36"/>
    <p:sldId id="598" r:id="rId37"/>
    <p:sldId id="644" r:id="rId38"/>
    <p:sldId id="646" r:id="rId39"/>
    <p:sldId id="639" r:id="rId40"/>
    <p:sldId id="645" r:id="rId41"/>
    <p:sldId id="629" r:id="rId42"/>
    <p:sldId id="642" r:id="rId43"/>
    <p:sldId id="643" r:id="rId44"/>
    <p:sldId id="654" r:id="rId45"/>
    <p:sldId id="628" r:id="rId46"/>
    <p:sldId id="612" r:id="rId47"/>
    <p:sldId id="600" r:id="rId48"/>
    <p:sldId id="293" r:id="rId49"/>
    <p:sldId id="647" r:id="rId50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dra Hart" initials="SH" lastIdx="0" clrIdx="0">
    <p:extLst>
      <p:ext uri="{19B8F6BF-5375-455C-9EA6-DF929625EA0E}">
        <p15:presenceInfo xmlns:p15="http://schemas.microsoft.com/office/powerpoint/2012/main" userId="Sandra H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A4040"/>
    <a:srgbClr val="E11D3D"/>
    <a:srgbClr val="E21838"/>
    <a:srgbClr val="CED1D8"/>
    <a:srgbClr val="C9102E"/>
    <a:srgbClr val="BA0000"/>
    <a:srgbClr val="641934"/>
    <a:srgbClr val="84344E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F00AF1-6E89-46EC-A3C0-D5781F6DD371}" v="2" dt="2021-09-20T18:38:22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0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microsoft.com/office/2015/10/relationships/revisionInfo" Target="revisionInfo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ry Treesh" userId="S::sherry@tlcpromos.com::8c399668-7cbb-4ffc-9c4e-a42df46e2794" providerId="AD" clId="Web-{4FF00AF1-6E89-46EC-A3C0-D5781F6DD371}"/>
    <pc:docChg chg="modSld">
      <pc:chgData name="Sherry Treesh" userId="S::sherry@tlcpromos.com::8c399668-7cbb-4ffc-9c4e-a42df46e2794" providerId="AD" clId="Web-{4FF00AF1-6E89-46EC-A3C0-D5781F6DD371}" dt="2021-09-20T18:38:22.482" v="1" actId="1076"/>
      <pc:docMkLst>
        <pc:docMk/>
      </pc:docMkLst>
      <pc:sldChg chg="modSp">
        <pc:chgData name="Sherry Treesh" userId="S::sherry@tlcpromos.com::8c399668-7cbb-4ffc-9c4e-a42df46e2794" providerId="AD" clId="Web-{4FF00AF1-6E89-46EC-A3C0-D5781F6DD371}" dt="2021-09-20T18:38:22.482" v="1" actId="1076"/>
        <pc:sldMkLst>
          <pc:docMk/>
          <pc:sldMk cId="673136683" sldId="600"/>
        </pc:sldMkLst>
        <pc:spChg chg="mod">
          <ac:chgData name="Sherry Treesh" userId="S::sherry@tlcpromos.com::8c399668-7cbb-4ffc-9c4e-a42df46e2794" providerId="AD" clId="Web-{4FF00AF1-6E89-46EC-A3C0-D5781F6DD371}" dt="2021-09-20T18:38:22.482" v="1" actId="1076"/>
          <ac:spMkLst>
            <pc:docMk/>
            <pc:sldMk cId="673136683" sldId="600"/>
            <ac:spMk id="7" creationId="{E101BAC4-8909-4C51-89C6-50C4C814368E}"/>
          </ac:spMkLst>
        </pc:spChg>
      </pc:sldChg>
    </pc:docChg>
  </pc:docChgLst>
  <pc:docChgLst>
    <pc:chgData name="Sherry Treesh" userId="8c399668-7cbb-4ffc-9c4e-a42df46e2794" providerId="ADAL" clId="{234BB037-3CE1-6D4D-9621-6FBA1DEB4740}"/>
    <pc:docChg chg="modSld">
      <pc:chgData name="Sherry Treesh" userId="8c399668-7cbb-4ffc-9c4e-a42df46e2794" providerId="ADAL" clId="{234BB037-3CE1-6D4D-9621-6FBA1DEB4740}" dt="2021-09-20T18:16:06.332" v="32" actId="14100"/>
      <pc:docMkLst>
        <pc:docMk/>
      </pc:docMkLst>
      <pc:sldChg chg="modSp">
        <pc:chgData name="Sherry Treesh" userId="8c399668-7cbb-4ffc-9c4e-a42df46e2794" providerId="ADAL" clId="{234BB037-3CE1-6D4D-9621-6FBA1DEB4740}" dt="2021-09-20T18:16:06.332" v="32" actId="14100"/>
        <pc:sldMkLst>
          <pc:docMk/>
          <pc:sldMk cId="673136683" sldId="600"/>
        </pc:sldMkLst>
        <pc:spChg chg="mod">
          <ac:chgData name="Sherry Treesh" userId="8c399668-7cbb-4ffc-9c4e-a42df46e2794" providerId="ADAL" clId="{234BB037-3CE1-6D4D-9621-6FBA1DEB4740}" dt="2021-09-20T18:16:06.332" v="32" actId="14100"/>
          <ac:spMkLst>
            <pc:docMk/>
            <pc:sldMk cId="673136683" sldId="600"/>
            <ac:spMk id="7" creationId="{E101BAC4-8909-4C51-89C6-50C4C814368E}"/>
          </ac:spMkLst>
        </pc:spChg>
      </pc:sldChg>
    </pc:docChg>
  </pc:docChgLst>
  <pc:docChgLst>
    <pc:chgData name="Sherry Treesh" userId="8c399668-7cbb-4ffc-9c4e-a42df46e2794" providerId="ADAL" clId="{A3772A19-6FAA-43B2-9846-183181996856}"/>
    <pc:docChg chg="delSld modSld sldOrd">
      <pc:chgData name="Sherry Treesh" userId="8c399668-7cbb-4ffc-9c4e-a42df46e2794" providerId="ADAL" clId="{A3772A19-6FAA-43B2-9846-183181996856}" dt="2021-09-13T12:39:40.630" v="82" actId="14100"/>
      <pc:docMkLst>
        <pc:docMk/>
      </pc:docMkLst>
      <pc:sldChg chg="del">
        <pc:chgData name="Sherry Treesh" userId="8c399668-7cbb-4ffc-9c4e-a42df46e2794" providerId="ADAL" clId="{A3772A19-6FAA-43B2-9846-183181996856}" dt="2021-09-13T12:36:47.862" v="16" actId="47"/>
        <pc:sldMkLst>
          <pc:docMk/>
          <pc:sldMk cId="2712484318" sldId="387"/>
        </pc:sldMkLst>
      </pc:sldChg>
      <pc:sldChg chg="ord">
        <pc:chgData name="Sherry Treesh" userId="8c399668-7cbb-4ffc-9c4e-a42df46e2794" providerId="ADAL" clId="{A3772A19-6FAA-43B2-9846-183181996856}" dt="2021-09-10T11:16:07.175" v="4"/>
        <pc:sldMkLst>
          <pc:docMk/>
          <pc:sldMk cId="1960410301" sldId="604"/>
        </pc:sldMkLst>
      </pc:sldChg>
      <pc:sldChg chg="ord">
        <pc:chgData name="Sherry Treesh" userId="8c399668-7cbb-4ffc-9c4e-a42df46e2794" providerId="ADAL" clId="{A3772A19-6FAA-43B2-9846-183181996856}" dt="2021-09-10T11:15:05.816" v="1"/>
        <pc:sldMkLst>
          <pc:docMk/>
          <pc:sldMk cId="1050863321" sldId="608"/>
        </pc:sldMkLst>
      </pc:sldChg>
      <pc:sldChg chg="modSp mod">
        <pc:chgData name="Sherry Treesh" userId="8c399668-7cbb-4ffc-9c4e-a42df46e2794" providerId="ADAL" clId="{A3772A19-6FAA-43B2-9846-183181996856}" dt="2021-09-10T11:17:38.978" v="15" actId="20577"/>
        <pc:sldMkLst>
          <pc:docMk/>
          <pc:sldMk cId="1392569731" sldId="623"/>
        </pc:sldMkLst>
        <pc:spChg chg="mod">
          <ac:chgData name="Sherry Treesh" userId="8c399668-7cbb-4ffc-9c4e-a42df46e2794" providerId="ADAL" clId="{A3772A19-6FAA-43B2-9846-183181996856}" dt="2021-09-10T11:17:38.978" v="15" actId="20577"/>
          <ac:spMkLst>
            <pc:docMk/>
            <pc:sldMk cId="1392569731" sldId="623"/>
            <ac:spMk id="9" creationId="{045AFEA5-CF6E-4096-B235-E1B0DDCBB6A2}"/>
          </ac:spMkLst>
        </pc:spChg>
      </pc:sldChg>
      <pc:sldChg chg="modSp mod">
        <pc:chgData name="Sherry Treesh" userId="8c399668-7cbb-4ffc-9c4e-a42df46e2794" providerId="ADAL" clId="{A3772A19-6FAA-43B2-9846-183181996856}" dt="2021-09-10T11:15:43.285" v="2" actId="1076"/>
        <pc:sldMkLst>
          <pc:docMk/>
          <pc:sldMk cId="4164116198" sldId="649"/>
        </pc:sldMkLst>
        <pc:picChg chg="mod">
          <ac:chgData name="Sherry Treesh" userId="8c399668-7cbb-4ffc-9c4e-a42df46e2794" providerId="ADAL" clId="{A3772A19-6FAA-43B2-9846-183181996856}" dt="2021-09-10T11:15:43.285" v="2" actId="1076"/>
          <ac:picMkLst>
            <pc:docMk/>
            <pc:sldMk cId="4164116198" sldId="649"/>
            <ac:picMk id="12" creationId="{3C17BBF8-114F-433F-BEF7-9EC0EE9844DE}"/>
          </ac:picMkLst>
        </pc:picChg>
      </pc:sldChg>
      <pc:sldChg chg="modSp mod">
        <pc:chgData name="Sherry Treesh" userId="8c399668-7cbb-4ffc-9c4e-a42df46e2794" providerId="ADAL" clId="{A3772A19-6FAA-43B2-9846-183181996856}" dt="2021-09-13T12:39:40.630" v="82" actId="14100"/>
        <pc:sldMkLst>
          <pc:docMk/>
          <pc:sldMk cId="3791595371" sldId="655"/>
        </pc:sldMkLst>
        <pc:spChg chg="mod">
          <ac:chgData name="Sherry Treesh" userId="8c399668-7cbb-4ffc-9c4e-a42df46e2794" providerId="ADAL" clId="{A3772A19-6FAA-43B2-9846-183181996856}" dt="2021-09-13T12:39:40.630" v="82" actId="14100"/>
          <ac:spMkLst>
            <pc:docMk/>
            <pc:sldMk cId="3791595371" sldId="655"/>
            <ac:spMk id="5" creationId="{94B7ADC6-6988-4916-9BB3-538AAE11454B}"/>
          </ac:spMkLst>
        </pc:spChg>
        <pc:spChg chg="mod">
          <ac:chgData name="Sherry Treesh" userId="8c399668-7cbb-4ffc-9c4e-a42df46e2794" providerId="ADAL" clId="{A3772A19-6FAA-43B2-9846-183181996856}" dt="2021-09-13T12:39:29.276" v="80" actId="20577"/>
          <ac:spMkLst>
            <pc:docMk/>
            <pc:sldMk cId="3791595371" sldId="655"/>
            <ac:spMk id="6" creationId="{AFA24645-EFE3-4D8F-A478-8E5092F68713}"/>
          </ac:spMkLst>
        </pc:spChg>
      </pc:sldChg>
      <pc:sldChg chg="ord">
        <pc:chgData name="Sherry Treesh" userId="8c399668-7cbb-4ffc-9c4e-a42df46e2794" providerId="ADAL" clId="{A3772A19-6FAA-43B2-9846-183181996856}" dt="2021-09-10T11:16:10" v="6"/>
        <pc:sldMkLst>
          <pc:docMk/>
          <pc:sldMk cId="4007819146" sldId="65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69363" cy="355522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16921" y="1"/>
            <a:ext cx="4069363" cy="355522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61B5C54D-2C19-4125-968F-3903584745FD}" type="datetimeFigureOut">
              <a:rPr lang="en-IE" smtClean="0"/>
              <a:t>20/09/2021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955"/>
            <a:ext cx="4069363" cy="355522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16921" y="6746955"/>
            <a:ext cx="4069363" cy="355522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063CA17C-8BF8-446E-B00E-90FF84B5AC0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10752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1.3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8.4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8.89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0,'0'8,"8"10,3 10,2 4,4 1,3-6,1-7,6-8,-3-4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9.2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9.7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0.1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239 341,'-4'-11,"-5"-13,-13-12,-14-13,-5-2,0-3,4 7,8 7,9 11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2.07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1,'0'4,"0"5,0 5,0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3.3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7.6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8.1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8.4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2.1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0.1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9,'0'-4,"0"-1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2.5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3.2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4.2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1.3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2.13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2.8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3.2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3.8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1,'0'3,"0"3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4.1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1,'0'4,"4"1,1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2.8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4.4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6.8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7.6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0,'0'4,"0"2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8.40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8.89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0,'0'8,"8"10,3 10,2 4,4 1,3-6,1-7,6-8,-3-4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9.2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9.7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0.1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239 341,'-4'-11,"-5"-13,-13-12,-14-13,-5-2,0-3,4 7,8 7,9 11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2.07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1,'0'4,"0"5,0 5,0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3.3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3.2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7.6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8.1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38.4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0.17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9,'0'-4,"0"-1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2.56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3.26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44.2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4.5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5.3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6.5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3.8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1,'0'3,"0"3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7.84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8.18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8.8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39.8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2:40.5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5.5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6.19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7.26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7.8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8.4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4.15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1,'0'4,"4"1,1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8.77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9.1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29.79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0.47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1.4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2.15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2.94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3.27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3.6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3:33.9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4.47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6.84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8-13T18:54:27.69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0,'0'4,"0"2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68053" cy="356467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8278" y="0"/>
            <a:ext cx="4068053" cy="356467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288B80F3-D985-4F27-9E3E-CF9B44AA1FBC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9278" y="3418174"/>
            <a:ext cx="7509922" cy="2796798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6009"/>
            <a:ext cx="4068053" cy="356467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8278" y="6746009"/>
            <a:ext cx="4068053" cy="356467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BA4DBB25-F278-4DE6-B666-7FC13D7F1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07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guests, visitors &amp; subs. Discuss serial subs. Discuss why Visitors don’t get to ask for referrals &amp; why president introduces them first. Networking facilitator uses the Open Networking 15 minutes to introduce V to power team. This is their time to talk about their business. During meeting</a:t>
            </a:r>
            <a:r>
              <a:rPr lang="en-US" baseline="0" dirty="0"/>
              <a:t> we don’t want distractions (business cards at the end not from binder). They  should observe the meeting proceedings.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68BB17-BC69-4FF7-8095-D80AC76FE4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8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939278" y="3418174"/>
            <a:ext cx="7509922" cy="279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4" tIns="46559" rIns="93144" bIns="4655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178" name="Google Shape;1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8982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38:notes"/>
          <p:cNvSpPr txBox="1">
            <a:spLocks noGrp="1"/>
          </p:cNvSpPr>
          <p:nvPr>
            <p:ph type="body" idx="1"/>
          </p:nvPr>
        </p:nvSpPr>
        <p:spPr>
          <a:xfrm>
            <a:off x="939278" y="3418174"/>
            <a:ext cx="7509922" cy="2796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4" tIns="46559" rIns="93144" bIns="46559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2540" name="Google Shape;254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0961B72B-3ADF-EE49-9DB6-60C530D2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EC01787-C4E6-434F-9599-35F547FEF83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577955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7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19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5"/>
          <p:cNvSpPr txBox="1">
            <a:spLocks noGrp="1"/>
          </p:cNvSpPr>
          <p:nvPr>
            <p:ph type="title"/>
          </p:nvPr>
        </p:nvSpPr>
        <p:spPr>
          <a:xfrm>
            <a:off x="565417" y="6449"/>
            <a:ext cx="11169161" cy="10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5"/>
          <p:cNvSpPr txBox="1">
            <a:spLocks noGrp="1"/>
          </p:cNvSpPr>
          <p:nvPr>
            <p:ph type="body" idx="1"/>
          </p:nvPr>
        </p:nvSpPr>
        <p:spPr>
          <a:xfrm>
            <a:off x="564928" y="1062625"/>
            <a:ext cx="11169650" cy="451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3296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6"/>
          <p:cNvSpPr txBox="1">
            <a:spLocks noGrp="1"/>
          </p:cNvSpPr>
          <p:nvPr>
            <p:ph type="body" idx="1"/>
          </p:nvPr>
        </p:nvSpPr>
        <p:spPr>
          <a:xfrm>
            <a:off x="650947" y="1894865"/>
            <a:ext cx="4633165" cy="4053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" name="Google Shape;29;p66"/>
          <p:cNvSpPr txBox="1">
            <a:spLocks noGrp="1"/>
          </p:cNvSpPr>
          <p:nvPr>
            <p:ph type="body" idx="2"/>
          </p:nvPr>
        </p:nvSpPr>
        <p:spPr>
          <a:xfrm>
            <a:off x="633849" y="536713"/>
            <a:ext cx="4650263" cy="118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66"/>
          <p:cNvSpPr/>
          <p:nvPr/>
        </p:nvSpPr>
        <p:spPr>
          <a:xfrm rot="5400000">
            <a:off x="5792058" y="546382"/>
            <a:ext cx="2124949" cy="2124949"/>
          </a:xfrm>
          <a:prstGeom prst="rtTriangle">
            <a:avLst/>
          </a:prstGeom>
          <a:solidFill>
            <a:srgbClr val="CF2030"/>
          </a:solidFill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6"/>
          <p:cNvSpPr>
            <a:spLocks noGrp="1"/>
          </p:cNvSpPr>
          <p:nvPr>
            <p:ph type="pic" idx="3"/>
          </p:nvPr>
        </p:nvSpPr>
        <p:spPr>
          <a:xfrm>
            <a:off x="6335910" y="1036061"/>
            <a:ext cx="5033400" cy="4713329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898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7"/>
          <p:cNvSpPr txBox="1">
            <a:spLocks noGrp="1"/>
          </p:cNvSpPr>
          <p:nvPr>
            <p:ph type="body" idx="1"/>
          </p:nvPr>
        </p:nvSpPr>
        <p:spPr>
          <a:xfrm>
            <a:off x="587619" y="1058579"/>
            <a:ext cx="5490797" cy="4325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67"/>
          <p:cNvSpPr txBox="1">
            <a:spLocks noGrp="1"/>
          </p:cNvSpPr>
          <p:nvPr>
            <p:ph type="body" idx="2"/>
          </p:nvPr>
        </p:nvSpPr>
        <p:spPr>
          <a:xfrm>
            <a:off x="6230816" y="1058579"/>
            <a:ext cx="552596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7"/>
          <p:cNvSpPr txBox="1">
            <a:spLocks noGrp="1"/>
          </p:cNvSpPr>
          <p:nvPr>
            <p:ph type="title"/>
          </p:nvPr>
        </p:nvSpPr>
        <p:spPr>
          <a:xfrm>
            <a:off x="587619" y="2403"/>
            <a:ext cx="11169161" cy="10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632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8"/>
          <p:cNvSpPr txBox="1">
            <a:spLocks noGrp="1"/>
          </p:cNvSpPr>
          <p:nvPr>
            <p:ph type="body" idx="1"/>
          </p:nvPr>
        </p:nvSpPr>
        <p:spPr>
          <a:xfrm>
            <a:off x="530999" y="1075713"/>
            <a:ext cx="54685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p68"/>
          <p:cNvSpPr txBox="1">
            <a:spLocks noGrp="1"/>
          </p:cNvSpPr>
          <p:nvPr>
            <p:ph type="body" idx="2"/>
          </p:nvPr>
        </p:nvSpPr>
        <p:spPr>
          <a:xfrm>
            <a:off x="529004" y="1922143"/>
            <a:ext cx="5468572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68"/>
          <p:cNvSpPr txBox="1">
            <a:spLocks noGrp="1"/>
          </p:cNvSpPr>
          <p:nvPr>
            <p:ph type="body" idx="3"/>
          </p:nvPr>
        </p:nvSpPr>
        <p:spPr>
          <a:xfrm>
            <a:off x="6172200" y="1098231"/>
            <a:ext cx="552596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68"/>
          <p:cNvSpPr txBox="1">
            <a:spLocks noGrp="1"/>
          </p:cNvSpPr>
          <p:nvPr>
            <p:ph type="body" idx="4"/>
          </p:nvPr>
        </p:nvSpPr>
        <p:spPr>
          <a:xfrm>
            <a:off x="6172200" y="1922143"/>
            <a:ext cx="552596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8"/>
          <p:cNvSpPr txBox="1">
            <a:spLocks noGrp="1"/>
          </p:cNvSpPr>
          <p:nvPr>
            <p:ph type="title"/>
          </p:nvPr>
        </p:nvSpPr>
        <p:spPr>
          <a:xfrm>
            <a:off x="529004" y="0"/>
            <a:ext cx="11169161" cy="10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50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9"/>
          <p:cNvSpPr txBox="1">
            <a:spLocks noGrp="1"/>
          </p:cNvSpPr>
          <p:nvPr>
            <p:ph type="title"/>
          </p:nvPr>
        </p:nvSpPr>
        <p:spPr>
          <a:xfrm>
            <a:off x="531936" y="457200"/>
            <a:ext cx="424009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9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6476876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69"/>
          <p:cNvSpPr txBox="1">
            <a:spLocks noGrp="1"/>
          </p:cNvSpPr>
          <p:nvPr>
            <p:ph type="body" idx="2"/>
          </p:nvPr>
        </p:nvSpPr>
        <p:spPr>
          <a:xfrm>
            <a:off x="531936" y="2057400"/>
            <a:ext cx="424009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6469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0"/>
          <p:cNvSpPr txBox="1">
            <a:spLocks noGrp="1"/>
          </p:cNvSpPr>
          <p:nvPr>
            <p:ph type="title"/>
          </p:nvPr>
        </p:nvSpPr>
        <p:spPr>
          <a:xfrm>
            <a:off x="567104" y="457200"/>
            <a:ext cx="4204921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0"/>
          <p:cNvSpPr>
            <a:spLocks noGrp="1"/>
          </p:cNvSpPr>
          <p:nvPr>
            <p:ph type="pic" idx="2"/>
          </p:nvPr>
        </p:nvSpPr>
        <p:spPr>
          <a:xfrm>
            <a:off x="5183187" y="457201"/>
            <a:ext cx="6492997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0"/>
          <p:cNvSpPr txBox="1">
            <a:spLocks noGrp="1"/>
          </p:cNvSpPr>
          <p:nvPr>
            <p:ph type="body" idx="1"/>
          </p:nvPr>
        </p:nvSpPr>
        <p:spPr>
          <a:xfrm>
            <a:off x="567104" y="2057400"/>
            <a:ext cx="4204921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90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9070-5776-406C-8382-D7F41968F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A7636-6A95-4962-8FC3-CD9A09889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954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CB03896-1836-41B9-A806-B5F36E2DA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17" y="6449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4A6CE3-C6CD-4F12-A37E-7F5614E32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4928" y="1062625"/>
            <a:ext cx="11169650" cy="451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889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A4F7-B89C-4624-8C53-A901EAA33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24559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CEA7-0846-429C-BA19-B33ACF12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4559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067E428-671E-8646-8EC8-88247D22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93"/>
            <a:ext cx="10515600" cy="84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58505FB-8168-E64F-A6DD-686D1BC5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182824-F67A-3143-893F-E1E4683121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1773950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3F0AD-3B13-4F44-A3E7-9E4FF959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947" y="1894865"/>
            <a:ext cx="4633165" cy="4053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2796F8-C0C4-47AB-9E5E-220358CF2E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849" y="536713"/>
            <a:ext cx="4650263" cy="1182756"/>
          </a:xfr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9778B11E-866D-314C-BBC2-98B616473B29}"/>
              </a:ext>
            </a:extLst>
          </p:cNvPr>
          <p:cNvSpPr/>
          <p:nvPr userDrawn="1"/>
        </p:nvSpPr>
        <p:spPr>
          <a:xfrm rot="5400000">
            <a:off x="5792058" y="546382"/>
            <a:ext cx="2124949" cy="2124949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0068319-38CA-416F-9C63-2CD7C3ECD0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5910" y="1036061"/>
            <a:ext cx="5033400" cy="4713329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23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931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0CE6-DD4D-4A54-BB74-EAA301F30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86A5-11A9-420F-A5E0-3221F4CF3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9919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0A4F7-B89C-4624-8C53-A901EAA33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619" y="1058579"/>
            <a:ext cx="5490797" cy="4325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CEA7-0846-429C-BA19-B33ACF12A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0816" y="1058579"/>
            <a:ext cx="552596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1BF993A-EF70-465C-BBD6-E10F4F0D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19" y="2403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3832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45EC-518F-4A5B-9F10-F6FEAAD33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999" y="1075713"/>
            <a:ext cx="546857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D648-BB84-4A24-8F33-2462403CD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04" y="1922143"/>
            <a:ext cx="546857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91A6-CB77-4929-9C80-01DECAA5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231"/>
            <a:ext cx="552596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D644D-1145-4DCC-BBAE-6BEE7AAE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2143"/>
            <a:ext cx="552596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2D4903-112B-4623-B6AC-0777EBA38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04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5292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D586FA4-FBF2-4332-BD92-04788C6B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419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1478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369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7686-6B32-40F2-919E-6A8EB10D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936" y="457200"/>
            <a:ext cx="424009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C33F-B546-4CFD-8127-11D65F95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476876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53DEC-61C0-4EB7-ADA5-282445E84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1936" y="2057400"/>
            <a:ext cx="424009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75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93BC-A4EE-4971-96B7-77BDA44C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04" y="457200"/>
            <a:ext cx="420492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0CEB7-776C-49E4-9FB9-6F88017A7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457201"/>
            <a:ext cx="6492997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D677-6E29-4736-9C43-A3EADE65C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104" y="2057400"/>
            <a:ext cx="4204921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3063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045EC-518F-4A5B-9F10-F6FEAAD33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079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E8D648-BB84-4A24-8F33-2462403CD3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3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6C91A6-CB77-4929-9C80-01DECAA5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1079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2D644D-1145-4DCC-BBAE-6BEE7AAE6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3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CB580-0BD4-4BFB-A1EF-646A54F57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8018F20-71F2-F449-A6C9-E1A5A1274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93"/>
            <a:ext cx="10515600" cy="84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7F3BF8A-87DC-DF45-9A15-D8E81B5904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2630226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94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21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61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770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6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546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30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9070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79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1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18CAD38-2931-BF48-9B5B-86F59276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93"/>
            <a:ext cx="10515600" cy="84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66D9F3A9-CFC3-934E-9987-B98C7D89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CFE9779-C4C7-2146-A750-8BFE39564F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1904043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7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B03D6AA0-F35B-ED46-BFA8-CFD58F3D8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37085F-4A12-EE40-9050-F6C0ADBCFB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119284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7686-6B32-40F2-919E-6A8EB10D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0683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3C33F-B546-4CFD-8127-11D65F95A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53DEC-61C0-4EB7-ADA5-282445E84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5353"/>
            <a:ext cx="3932237" cy="4053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AC175246-3A9C-0045-A5E1-32506C22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0A10662-E6B9-8844-BCE5-E8395E5C7E0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206569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6163AD1-C19F-9042-AB57-B34DB15A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4633165" cy="10683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088CEC3-22D5-8040-B17C-0550F8D32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15353"/>
            <a:ext cx="4633165" cy="4053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8D468D-70D4-4D48-BA4A-9FC6CAB7A6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0577" y="457201"/>
            <a:ext cx="2316256" cy="2316256"/>
          </a:xfrm>
          <a:prstGeom prst="rect">
            <a:avLst/>
          </a:prstGeom>
        </p:spPr>
      </p:pic>
      <p:pic>
        <p:nvPicPr>
          <p:cNvPr id="11" name="Picture 10" descr="A picture containing player, man, ball, road&#10;&#10;Description automatically generated">
            <a:extLst>
              <a:ext uri="{FF2B5EF4-FFF2-40B4-BE49-F238E27FC236}">
                <a16:creationId xmlns:a16="http://schemas.microsoft.com/office/drawing/2014/main" id="{09D23444-0358-1845-810A-216525823A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87" y="875647"/>
            <a:ext cx="4993341" cy="4993341"/>
          </a:xfrm>
          <a:prstGeom prst="rect">
            <a:avLst/>
          </a:prstGeom>
        </p:spPr>
      </p:pic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1F0C783A-4FB2-9045-9960-6D8FA63B9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BC9AE62-CE98-1147-9EE7-01F7CB08A2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418065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095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82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02FF0-C809-8646-916E-1F557617758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097" y="5813346"/>
            <a:ext cx="2033474" cy="1064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278BF4-3130-B64A-884A-9F56BE24079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856" y="6176963"/>
            <a:ext cx="808708" cy="548639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A0E195F6-A3AA-B342-AEE5-C14E97C3F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93"/>
            <a:ext cx="10515600" cy="846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9EA43CB-6FB0-CB49-8FAF-B0EA6FB6B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1690"/>
            <a:ext cx="10515600" cy="4458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B1937ED7-FD2E-3449-B66C-5D30BA3D73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576" y="6356350"/>
            <a:ext cx="578223" cy="365126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423B5C-5BB9-4892-8832-BFEB0299B86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AAB084C-5BEF-2742-A4A6-246DCC156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3341" y="6356350"/>
            <a:ext cx="847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Footer information may go here</a:t>
            </a:r>
          </a:p>
        </p:txBody>
      </p:sp>
    </p:spTree>
    <p:extLst>
      <p:ext uri="{BB962C8B-B14F-4D97-AF65-F5344CB8AC3E}">
        <p14:creationId xmlns:p14="http://schemas.microsoft.com/office/powerpoint/2010/main" val="3332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68097" y="5813346"/>
            <a:ext cx="2033474" cy="10648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55"/>
          <p:cNvSpPr txBox="1">
            <a:spLocks noGrp="1"/>
          </p:cNvSpPr>
          <p:nvPr>
            <p:ph type="title"/>
          </p:nvPr>
        </p:nvSpPr>
        <p:spPr>
          <a:xfrm>
            <a:off x="597785" y="0"/>
            <a:ext cx="11169161" cy="10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5"/>
          <p:cNvSpPr txBox="1">
            <a:spLocks noGrp="1"/>
          </p:cNvSpPr>
          <p:nvPr>
            <p:ph type="body" idx="1"/>
          </p:nvPr>
        </p:nvSpPr>
        <p:spPr>
          <a:xfrm>
            <a:off x="565417" y="1062790"/>
            <a:ext cx="11169161" cy="4528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" name="Google Shape;13;p55" descr="A close up of a sig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0963" y="6200421"/>
            <a:ext cx="798042" cy="5430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1108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A02FF0-C809-8646-916E-1F55761775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8097" y="5813346"/>
            <a:ext cx="2033474" cy="1064866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51039D2-5428-4F9C-983B-E871C7CFC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85" y="0"/>
            <a:ext cx="11169161" cy="1056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2E9E18-8709-465F-B920-AAE11B63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417" y="1062790"/>
            <a:ext cx="11169161" cy="4528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00220-594C-1C45-8392-17C39B7150D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3" y="6200421"/>
            <a:ext cx="798042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1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BB55C-687E-46FC-AA1E-6418BA292BD1}" type="datetimeFigureOut">
              <a:rPr lang="en-US" smtClean="0"/>
              <a:t>9/20/2021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AD50-AB3A-4092-B4CC-F49227ED23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52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3E380F-0146-4E9C-98E8-1E527FCF6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4273" y="4409428"/>
            <a:ext cx="4670430" cy="24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8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customXml" Target="../ink/ink11.xml"/><Relationship Id="rId26" Type="http://schemas.openxmlformats.org/officeDocument/2006/relationships/customXml" Target="../ink/ink16.xml"/><Relationship Id="rId3" Type="http://schemas.openxmlformats.org/officeDocument/2006/relationships/image" Target="../media/image45.png"/><Relationship Id="rId21" Type="http://schemas.openxmlformats.org/officeDocument/2006/relationships/customXml" Target="../ink/ink13.xml"/><Relationship Id="rId34" Type="http://schemas.openxmlformats.org/officeDocument/2006/relationships/image" Target="../media/image17.png"/><Relationship Id="rId7" Type="http://schemas.openxmlformats.org/officeDocument/2006/relationships/customXml" Target="../ink/ink2.xml"/><Relationship Id="rId12" Type="http://schemas.openxmlformats.org/officeDocument/2006/relationships/customXml" Target="../ink/ink6.xml"/><Relationship Id="rId17" Type="http://schemas.openxmlformats.org/officeDocument/2006/relationships/customXml" Target="../ink/ink10.xml"/><Relationship Id="rId25" Type="http://schemas.openxmlformats.org/officeDocument/2006/relationships/image" Target="../media/image52.png"/><Relationship Id="rId33" Type="http://schemas.openxmlformats.org/officeDocument/2006/relationships/customXml" Target="../ink/ink23.xml"/><Relationship Id="rId2" Type="http://schemas.openxmlformats.org/officeDocument/2006/relationships/image" Target="../media/image44.png"/><Relationship Id="rId16" Type="http://schemas.openxmlformats.org/officeDocument/2006/relationships/customXml" Target="../ink/ink9.xml"/><Relationship Id="rId20" Type="http://schemas.openxmlformats.org/officeDocument/2006/relationships/customXml" Target="../ink/ink12.xml"/><Relationship Id="rId29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8.png"/><Relationship Id="rId24" Type="http://schemas.openxmlformats.org/officeDocument/2006/relationships/customXml" Target="../ink/ink15.xml"/><Relationship Id="rId32" Type="http://schemas.openxmlformats.org/officeDocument/2006/relationships/customXml" Target="../ink/ink22.xml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23" Type="http://schemas.openxmlformats.org/officeDocument/2006/relationships/image" Target="../media/image51.png"/><Relationship Id="rId28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50.png"/><Relationship Id="rId31" Type="http://schemas.openxmlformats.org/officeDocument/2006/relationships/customXml" Target="../ink/ink21.xml"/><Relationship Id="rId4" Type="http://schemas.openxmlformats.org/officeDocument/2006/relationships/image" Target="../media/image46.sv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customXml" Target="../ink/ink14.xml"/><Relationship Id="rId27" Type="http://schemas.openxmlformats.org/officeDocument/2006/relationships/customXml" Target="../ink/ink17.xml"/><Relationship Id="rId30" Type="http://schemas.openxmlformats.org/officeDocument/2006/relationships/customXml" Target="../ink/ink20.xml"/><Relationship Id="rId35" Type="http://schemas.openxmlformats.org/officeDocument/2006/relationships/image" Target="../media/image15.png"/><Relationship Id="rId8" Type="http://schemas.openxmlformats.org/officeDocument/2006/relationships/customXml" Target="../ink/ink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9.xml"/><Relationship Id="rId18" Type="http://schemas.openxmlformats.org/officeDocument/2006/relationships/customXml" Target="../ink/ink33.xml"/><Relationship Id="rId26" Type="http://schemas.openxmlformats.org/officeDocument/2006/relationships/image" Target="../media/image52.png"/><Relationship Id="rId3" Type="http://schemas.openxmlformats.org/officeDocument/2006/relationships/image" Target="../media/image45.png"/><Relationship Id="rId21" Type="http://schemas.openxmlformats.org/officeDocument/2006/relationships/customXml" Target="../ink/ink35.xml"/><Relationship Id="rId34" Type="http://schemas.openxmlformats.org/officeDocument/2006/relationships/customXml" Target="../ink/ink46.xml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customXml" Target="../ink/ink32.xml"/><Relationship Id="rId25" Type="http://schemas.openxmlformats.org/officeDocument/2006/relationships/customXml" Target="../ink/ink38.xml"/><Relationship Id="rId33" Type="http://schemas.openxmlformats.org/officeDocument/2006/relationships/customXml" Target="../ink/ink45.xml"/><Relationship Id="rId2" Type="http://schemas.openxmlformats.org/officeDocument/2006/relationships/image" Target="../media/image44.png"/><Relationship Id="rId16" Type="http://schemas.openxmlformats.org/officeDocument/2006/relationships/customXml" Target="../ink/ink31.xml"/><Relationship Id="rId20" Type="http://schemas.openxmlformats.org/officeDocument/2006/relationships/image" Target="../media/image50.png"/><Relationship Id="rId29" Type="http://schemas.openxmlformats.org/officeDocument/2006/relationships/customXml" Target="../ink/ink4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customXml" Target="../ink/ink28.xml"/><Relationship Id="rId24" Type="http://schemas.openxmlformats.org/officeDocument/2006/relationships/image" Target="../media/image51.png"/><Relationship Id="rId32" Type="http://schemas.openxmlformats.org/officeDocument/2006/relationships/customXml" Target="../ink/ink44.xml"/><Relationship Id="rId5" Type="http://schemas.openxmlformats.org/officeDocument/2006/relationships/image" Target="../media/image53.png"/><Relationship Id="rId15" Type="http://schemas.openxmlformats.org/officeDocument/2006/relationships/customXml" Target="../ink/ink30.xml"/><Relationship Id="rId23" Type="http://schemas.openxmlformats.org/officeDocument/2006/relationships/customXml" Target="../ink/ink37.xml"/><Relationship Id="rId28" Type="http://schemas.openxmlformats.org/officeDocument/2006/relationships/customXml" Target="../ink/ink40.xml"/><Relationship Id="rId36" Type="http://schemas.openxmlformats.org/officeDocument/2006/relationships/image" Target="../media/image15.png"/><Relationship Id="rId10" Type="http://schemas.openxmlformats.org/officeDocument/2006/relationships/customXml" Target="../ink/ink27.xml"/><Relationship Id="rId19" Type="http://schemas.openxmlformats.org/officeDocument/2006/relationships/customXml" Target="../ink/ink34.xml"/><Relationship Id="rId31" Type="http://schemas.openxmlformats.org/officeDocument/2006/relationships/customXml" Target="../ink/ink43.xml"/><Relationship Id="rId4" Type="http://schemas.openxmlformats.org/officeDocument/2006/relationships/image" Target="../media/image46.svg"/><Relationship Id="rId9" Type="http://schemas.openxmlformats.org/officeDocument/2006/relationships/customXml" Target="../ink/ink26.xml"/><Relationship Id="rId14" Type="http://schemas.openxmlformats.org/officeDocument/2006/relationships/image" Target="../media/image49.png"/><Relationship Id="rId22" Type="http://schemas.openxmlformats.org/officeDocument/2006/relationships/customXml" Target="../ink/ink36.xml"/><Relationship Id="rId27" Type="http://schemas.openxmlformats.org/officeDocument/2006/relationships/customXml" Target="../ink/ink39.xml"/><Relationship Id="rId30" Type="http://schemas.openxmlformats.org/officeDocument/2006/relationships/customXml" Target="../ink/ink42.xml"/><Relationship Id="rId35" Type="http://schemas.openxmlformats.org/officeDocument/2006/relationships/image" Target="../media/image17.png"/><Relationship Id="rId8" Type="http://schemas.openxmlformats.org/officeDocument/2006/relationships/customXml" Target="../ink/ink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5.png"/><Relationship Id="rId7" Type="http://schemas.openxmlformats.org/officeDocument/2006/relationships/image" Target="../media/image7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10" Type="http://schemas.openxmlformats.org/officeDocument/2006/relationships/image" Target="../media/image75.sv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mp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5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7.emf"/><Relationship Id="rId7" Type="http://schemas.openxmlformats.org/officeDocument/2006/relationships/image" Target="../media/image1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42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.xml"/><Relationship Id="rId13" Type="http://schemas.openxmlformats.org/officeDocument/2006/relationships/customXml" Target="../ink/ink57.xml"/><Relationship Id="rId18" Type="http://schemas.openxmlformats.org/officeDocument/2006/relationships/customXml" Target="../ink/ink62.xml"/><Relationship Id="rId26" Type="http://schemas.openxmlformats.org/officeDocument/2006/relationships/image" Target="../media/image90.jpeg"/><Relationship Id="rId3" Type="http://schemas.openxmlformats.org/officeDocument/2006/relationships/image" Target="../media/image47.png"/><Relationship Id="rId21" Type="http://schemas.openxmlformats.org/officeDocument/2006/relationships/customXml" Target="../ink/ink65.xml"/><Relationship Id="rId7" Type="http://schemas.openxmlformats.org/officeDocument/2006/relationships/customXml" Target="../ink/ink51.xml"/><Relationship Id="rId12" Type="http://schemas.openxmlformats.org/officeDocument/2006/relationships/customXml" Target="../ink/ink56.xml"/><Relationship Id="rId17" Type="http://schemas.openxmlformats.org/officeDocument/2006/relationships/customXml" Target="../ink/ink61.xml"/><Relationship Id="rId25" Type="http://schemas.openxmlformats.org/officeDocument/2006/relationships/customXml" Target="../ink/ink69.xml"/><Relationship Id="rId2" Type="http://schemas.openxmlformats.org/officeDocument/2006/relationships/customXml" Target="../ink/ink47.xml"/><Relationship Id="rId16" Type="http://schemas.openxmlformats.org/officeDocument/2006/relationships/customXml" Target="../ink/ink60.xml"/><Relationship Id="rId20" Type="http://schemas.openxmlformats.org/officeDocument/2006/relationships/customXml" Target="../ink/ink64.xml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.xml"/><Relationship Id="rId11" Type="http://schemas.openxmlformats.org/officeDocument/2006/relationships/customXml" Target="../ink/ink55.xml"/><Relationship Id="rId24" Type="http://schemas.openxmlformats.org/officeDocument/2006/relationships/customXml" Target="../ink/ink68.xml"/><Relationship Id="rId5" Type="http://schemas.openxmlformats.org/officeDocument/2006/relationships/customXml" Target="../ink/ink49.xml"/><Relationship Id="rId15" Type="http://schemas.openxmlformats.org/officeDocument/2006/relationships/customXml" Target="../ink/ink59.xml"/><Relationship Id="rId23" Type="http://schemas.openxmlformats.org/officeDocument/2006/relationships/customXml" Target="../ink/ink67.xml"/><Relationship Id="rId28" Type="http://schemas.openxmlformats.org/officeDocument/2006/relationships/image" Target="../media/image17.png"/><Relationship Id="rId10" Type="http://schemas.openxmlformats.org/officeDocument/2006/relationships/customXml" Target="../ink/ink54.xml"/><Relationship Id="rId19" Type="http://schemas.openxmlformats.org/officeDocument/2006/relationships/customXml" Target="../ink/ink63.xml"/><Relationship Id="rId4" Type="http://schemas.openxmlformats.org/officeDocument/2006/relationships/customXml" Target="../ink/ink48.xml"/><Relationship Id="rId9" Type="http://schemas.openxmlformats.org/officeDocument/2006/relationships/customXml" Target="../ink/ink53.xml"/><Relationship Id="rId14" Type="http://schemas.openxmlformats.org/officeDocument/2006/relationships/customXml" Target="../ink/ink58.xml"/><Relationship Id="rId22" Type="http://schemas.openxmlformats.org/officeDocument/2006/relationships/customXml" Target="../ink/ink66.xml"/><Relationship Id="rId27" Type="http://schemas.openxmlformats.org/officeDocument/2006/relationships/image" Target="../media/image91.jpeg"/><Relationship Id="rId30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support.bniconnect.com/hc/en-us/requests/ne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D6DBC9-93A3-462C-AE48-C87927D1B6D4}"/>
              </a:ext>
            </a:extLst>
          </p:cNvPr>
          <p:cNvSpPr/>
          <p:nvPr/>
        </p:nvSpPr>
        <p:spPr>
          <a:xfrm>
            <a:off x="80682" y="5402790"/>
            <a:ext cx="1550207" cy="1374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54C838-338A-4C9F-B8E5-D33B27B6F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1570" y="4396575"/>
            <a:ext cx="4670430" cy="2445758"/>
          </a:xfrm>
          <a:prstGeom prst="rect">
            <a:avLst/>
          </a:prstGeom>
        </p:spPr>
      </p:pic>
      <p:pic>
        <p:nvPicPr>
          <p:cNvPr id="8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E058D3-DE2C-49D2-A6EF-0CC857CBD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956" y="582156"/>
            <a:ext cx="2595318" cy="9884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DFCA85-51B6-470A-96D8-14291F0E28D8}"/>
              </a:ext>
            </a:extLst>
          </p:cNvPr>
          <p:cNvSpPr txBox="1"/>
          <p:nvPr/>
        </p:nvSpPr>
        <p:spPr>
          <a:xfrm>
            <a:off x="-61385" y="1984826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64666A"/>
                </a:solidFill>
              </a:rPr>
              <a:t>Welcome to the </a:t>
            </a:r>
          </a:p>
          <a:p>
            <a:pPr algn="ctr"/>
            <a:r>
              <a:rPr lang="en-US" sz="4400" b="1" dirty="0">
                <a:solidFill>
                  <a:srgbClr val="64666A"/>
                </a:solidFill>
              </a:rPr>
              <a:t>2021/2022 Leadership Team Orientation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</a:rPr>
              <a:t>VISITOR HOSTS &amp; COORDINATORS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AFE5D-B1F2-49AD-8B83-00B4865A8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205" y="4765731"/>
            <a:ext cx="1572904" cy="18960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DF371B-AF39-4D1F-BD3B-3D6531B7C5AE}"/>
              </a:ext>
            </a:extLst>
          </p:cNvPr>
          <p:cNvSpPr txBox="1"/>
          <p:nvPr/>
        </p:nvSpPr>
        <p:spPr>
          <a:xfrm>
            <a:off x="2921251" y="4889725"/>
            <a:ext cx="4349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Sherry Treesh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Chapter Consultant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Indiana</a:t>
            </a:r>
          </a:p>
        </p:txBody>
      </p:sp>
      <p:pic>
        <p:nvPicPr>
          <p:cNvPr id="1026" name="Picture 2" descr="Nicole Burke">
            <a:extLst>
              <a:ext uri="{FF2B5EF4-FFF2-40B4-BE49-F238E27FC236}">
                <a16:creationId xmlns:a16="http://schemas.microsoft.com/office/drawing/2014/main" id="{B239D470-8EFD-4A0F-8637-159E48612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295" y="4765731"/>
            <a:ext cx="1588440" cy="158844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C743C-F6D3-4468-A03E-3557A7103BF8}"/>
              </a:ext>
            </a:extLst>
          </p:cNvPr>
          <p:cNvSpPr txBox="1"/>
          <p:nvPr/>
        </p:nvSpPr>
        <p:spPr>
          <a:xfrm>
            <a:off x="5852203" y="4849948"/>
            <a:ext cx="3017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Nicole Burke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Area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Chapter Consultant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British Columbia        </a:t>
            </a:r>
          </a:p>
        </p:txBody>
      </p:sp>
    </p:spTree>
    <p:extLst>
      <p:ext uri="{BB962C8B-B14F-4D97-AF65-F5344CB8AC3E}">
        <p14:creationId xmlns:p14="http://schemas.microsoft.com/office/powerpoint/2010/main" val="3064626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8E89E5-CEA2-40EC-AFE5-9CF1C66BA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28" y="425744"/>
            <a:ext cx="3556000" cy="355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AD148-664B-476B-A039-61C23C6F5241}"/>
              </a:ext>
            </a:extLst>
          </p:cNvPr>
          <p:cNvSpPr txBox="1"/>
          <p:nvPr/>
        </p:nvSpPr>
        <p:spPr>
          <a:xfrm>
            <a:off x="880326" y="3245380"/>
            <a:ext cx="5101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Chapter Leadership Team,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the Director Consultant will also receive </a:t>
            </a:r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instant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notification of the registered visitor.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B73861-74D2-423D-9A75-148246DC013B}"/>
              </a:ext>
            </a:extLst>
          </p:cNvPr>
          <p:cNvSpPr txBox="1"/>
          <p:nvPr/>
        </p:nvSpPr>
        <p:spPr>
          <a:xfrm>
            <a:off x="1762589" y="173944"/>
            <a:ext cx="886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Notification by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9319A-1764-4DFC-835F-9EA89CB40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949" y="950194"/>
            <a:ext cx="4349123" cy="557181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87ECA7-0096-4CB5-BE93-39216E29D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764" y="3587212"/>
            <a:ext cx="475529" cy="475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2F17F1-193E-483D-875C-79AC23E98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3" y="6153443"/>
            <a:ext cx="853514" cy="646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E0A044-FCF6-403D-8644-BB6C2816E8F1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A5D2632-936B-467E-9600-A90FEE8D1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90BAD8-647B-42AD-8D00-E452A7E4742A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247190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82AF7D-FE10-4587-8ED3-EABCBC3B9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4" y="801178"/>
            <a:ext cx="12192000" cy="493856"/>
          </a:xfrm>
        </p:spPr>
        <p:txBody>
          <a:bodyPr anchor="b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Timely</a:t>
            </a:r>
            <a:r>
              <a:rPr lang="en-US" sz="2800" b="1" dirty="0">
                <a:solidFill>
                  <a:srgbClr val="C00000"/>
                </a:solidFill>
              </a:rPr>
              <a:t> Email to the Visitor by the </a:t>
            </a:r>
            <a:r>
              <a:rPr lang="en-US" sz="2800" b="1" dirty="0"/>
              <a:t>Visitor Host*</a:t>
            </a:r>
          </a:p>
        </p:txBody>
      </p:sp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57492E97-5560-4F92-868B-51F8460C1D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50" y="1379205"/>
            <a:ext cx="3823223" cy="5403850"/>
          </a:xfrm>
          <a:prstGeom prst="rect">
            <a:avLst/>
          </a:prstGeom>
          <a:noFill/>
          <a:ln w="571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DA2B35-CA81-41EE-890C-5AE239076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53050" y="1401580"/>
            <a:ext cx="3101130" cy="5316528"/>
          </a:xfrm>
          <a:ln w="57150">
            <a:solidFill>
              <a:srgbClr val="C00000"/>
            </a:solidFill>
          </a:ln>
        </p:spPr>
        <p:txBody>
          <a:bodyPr>
            <a:normAutofit fontScale="3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Dear Visitor: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Thank you for registering to visit the online meeting of BNI Chapter on 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Date</a:t>
            </a:r>
            <a:r>
              <a:rPr lang="en-US" sz="2000" dirty="0">
                <a:effectLst/>
                <a:ea typeface="Calibri" panose="020F0502020204030204" pitchFamily="34" charset="0"/>
              </a:rPr>
              <a:t>.  We’re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looking forward to meeting you and learning about your business!  Although we traditionally meet in person in the midst of these unusual times, we will be holding a virtual meeting via Zoom.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We invite you to join us online using this link: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Join Zoom Meeting. 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INSERT LINK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Meeting ID: 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insert    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Passcode: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insert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effectLst/>
                <a:ea typeface="Calibri" panose="020F0502020204030204" pitchFamily="34" charset="0"/>
              </a:rPr>
              <a:t>We recommend using a high-quality headset and webcam to maximize your ability to participate.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Attached are two things: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ea typeface="Calibri" panose="020F0502020204030204" pitchFamily="34" charset="0"/>
              </a:rPr>
              <a:t>Your PowerPoint Slide – Please fill this in and email it back to me to be included in our chapter PowerPoints. We want to showcase you in the best possible light.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ea typeface="Calibri" panose="020F0502020204030204" pitchFamily="34" charset="0"/>
              </a:rPr>
              <a:t>Our weekly newsletter member roster which is helpful for you to print ahead of the meeting in order to follow along and take notes.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As we do at our in-person meetings, you will have the opportunity to introduce yourself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to the members of the chapter.  In an effort to stay timely we will ask you to tell us the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following information when your slide comes up you will have 20 seconds to give us: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1. your name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2. your company name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3. your profession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4. the name of the person who invited you to our meeting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We are looking forward to having you visit our virtual chapter meeting this week. Following are some important details that you need to know and prepare for during our meeting.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All participants should be on camera at all times.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You are representing your business show up professionally both in location and attire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You should be in a quiet location.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You must be in a safe location – no driving during or operating machinery during the meeting.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Please arrive timely (early) so that we can support you getting the most from your visit.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We will introduce you to other members in your power team before the meeting starts.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ea typeface="Calibri" panose="020F0502020204030204" pitchFamily="34" charset="0"/>
              </a:rPr>
              <a:t>We will have a breakout for visitors towards the end of the meeting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If you have questions before then, please feel free to contact me at 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xxx-xxx-</a:t>
            </a:r>
            <a:r>
              <a:rPr lang="en-US" sz="2000" dirty="0" err="1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xxxx</a:t>
            </a:r>
            <a:r>
              <a:rPr lang="en-US" sz="2000" dirty="0">
                <a:effectLst/>
                <a:ea typeface="Calibri" panose="020F0502020204030204" pitchFamily="34" charset="0"/>
              </a:rPr>
              <a:t> or by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email be at 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________________.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Sincerely,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ea typeface="Calibri" panose="020F0502020204030204" pitchFamily="34" charset="0"/>
              </a:rPr>
              <a:t>President (</a:t>
            </a:r>
            <a:r>
              <a:rPr lang="en-US" sz="2000" dirty="0">
                <a:effectLst/>
                <a:highlight>
                  <a:srgbClr val="FFFF00"/>
                </a:highlight>
                <a:ea typeface="Calibri" panose="020F0502020204030204" pitchFamily="34" charset="0"/>
              </a:rPr>
              <a:t>Name &amp; Chapter)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9552A4-CD08-42E1-82B0-3B563E0D6521}"/>
              </a:ext>
            </a:extLst>
          </p:cNvPr>
          <p:cNvSpPr txBox="1"/>
          <p:nvPr/>
        </p:nvSpPr>
        <p:spPr>
          <a:xfrm>
            <a:off x="214967" y="1401580"/>
            <a:ext cx="740538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Email includes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Meeting Date, Time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Location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Zoom Link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&amp; Password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&amp; Zoom Tips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Slide (optional)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Business cards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Graphic attachment 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6C01F1-9494-4BBB-9505-33D6F252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2937">
            <a:off x="2837720" y="1415957"/>
            <a:ext cx="1407028" cy="322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CC96A6-3A49-4721-988C-514237B95E33}"/>
              </a:ext>
            </a:extLst>
          </p:cNvPr>
          <p:cNvSpPr txBox="1"/>
          <p:nvPr/>
        </p:nvSpPr>
        <p:spPr>
          <a:xfrm>
            <a:off x="1338749" y="6362192"/>
            <a:ext cx="2866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*www.</a:t>
            </a:r>
            <a:r>
              <a:rPr lang="en-US" dirty="0">
                <a:highlight>
                  <a:srgbClr val="FFFF00"/>
                </a:highlight>
              </a:rPr>
              <a:t>BNILTResources.com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4A5C9-F71F-4AD7-8B0A-DF363F042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D6B926-6128-4DEE-87F0-86CEC978C64D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3CACD49-6844-4CEF-A298-665DD884B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18F2FE-555F-45AA-BDED-66E2FC55743E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F7A89A-51AB-4541-A810-53C7015836A5}"/>
              </a:ext>
            </a:extLst>
          </p:cNvPr>
          <p:cNvSpPr txBox="1"/>
          <p:nvPr/>
        </p:nvSpPr>
        <p:spPr>
          <a:xfrm>
            <a:off x="23974" y="139892"/>
            <a:ext cx="12168025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INFORMATIVE EMAILS</a:t>
            </a:r>
          </a:p>
        </p:txBody>
      </p:sp>
    </p:spTree>
    <p:extLst>
      <p:ext uri="{BB962C8B-B14F-4D97-AF65-F5344CB8AC3E}">
        <p14:creationId xmlns:p14="http://schemas.microsoft.com/office/powerpoint/2010/main" val="2359648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192D7C-61B5-4806-9918-E83B4E307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37" y="1177099"/>
            <a:ext cx="6263553" cy="469766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9377C8-92A3-4825-AF3A-7E3C9AD0BF01}"/>
              </a:ext>
            </a:extLst>
          </p:cNvPr>
          <p:cNvSpPr txBox="1"/>
          <p:nvPr/>
        </p:nvSpPr>
        <p:spPr>
          <a:xfrm>
            <a:off x="0" y="297889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ZOOM VISITOR SLIDES (optional)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1C66D-128E-44B3-8C9E-01D039A9F6DA}"/>
              </a:ext>
            </a:extLst>
          </p:cNvPr>
          <p:cNvSpPr txBox="1"/>
          <p:nvPr/>
        </p:nvSpPr>
        <p:spPr>
          <a:xfrm>
            <a:off x="417368" y="60289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Genius About This Step?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BBF638-0515-4D42-B0BF-16E29440A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067" y="6114396"/>
            <a:ext cx="475529" cy="475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64775-60A3-4B45-B36E-FFD94D9E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3" y="6127744"/>
            <a:ext cx="853514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97010-9579-4488-BA1D-4F59BF133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70EA2-D456-49C8-A2AB-4D7496500728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9F0A643-7451-40F8-98D8-B4F6BA3BD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78A820-7A05-4FC3-BCDD-59940B6A2A52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05086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FAFC84-AA87-4DC2-B7F3-6297876C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96" y="821588"/>
            <a:ext cx="4640094" cy="4971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397B1-01D9-4CFF-9F29-09E99BF06B45}"/>
              </a:ext>
            </a:extLst>
          </p:cNvPr>
          <p:cNvSpPr txBox="1"/>
          <p:nvPr/>
        </p:nvSpPr>
        <p:spPr>
          <a:xfrm>
            <a:off x="5758027" y="1497812"/>
            <a:ext cx="5476673" cy="22467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days before the meeting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receive an email reminder like the confirmation they received at registration.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C91DE-3D76-4C46-B123-7E16C485F901}"/>
              </a:ext>
            </a:extLst>
          </p:cNvPr>
          <p:cNvSpPr txBox="1"/>
          <p:nvPr/>
        </p:nvSpPr>
        <p:spPr>
          <a:xfrm>
            <a:off x="0" y="420057"/>
            <a:ext cx="1218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Reminder sent by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Graphic 10" descr="Share">
            <a:extLst>
              <a:ext uri="{FF2B5EF4-FFF2-40B4-BE49-F238E27FC236}">
                <a16:creationId xmlns:a16="http://schemas.microsoft.com/office/drawing/2014/main" id="{153CE662-61DA-4E47-8FA0-730859F7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77374" y="3249032"/>
            <a:ext cx="425137" cy="4251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BDF3175-1D51-464C-9F75-28169A277FAB}"/>
                  </a:ext>
                </a:extLst>
              </p14:cNvPr>
              <p14:cNvContentPartPr/>
              <p14:nvPr/>
            </p14:nvContentPartPr>
            <p14:xfrm>
              <a:off x="7042719" y="406932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BDF3175-1D51-464C-9F75-28169A277F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3719" y="40603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008EC70-810A-4875-8700-138DFE76577D}"/>
                  </a:ext>
                </a:extLst>
              </p14:cNvPr>
              <p14:cNvContentPartPr/>
              <p14:nvPr/>
            </p14:nvContentPartPr>
            <p14:xfrm>
              <a:off x="7100679" y="414348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008EC70-810A-4875-8700-138DFE7657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91679" y="413448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F3FAE11-E79F-4BC9-81DE-5F64BCD28259}"/>
              </a:ext>
            </a:extLst>
          </p:cNvPr>
          <p:cNvGrpSpPr/>
          <p:nvPr/>
        </p:nvGrpSpPr>
        <p:grpSpPr>
          <a:xfrm>
            <a:off x="6927519" y="4102083"/>
            <a:ext cx="360" cy="360"/>
            <a:chOff x="6927519" y="41020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E2EDF2-BB5F-4584-B9D2-7FB775276642}"/>
                    </a:ext>
                  </a:extLst>
                </p14:cNvPr>
                <p14:cNvContentPartPr/>
                <p14:nvPr/>
              </p14:nvContentPartPr>
              <p14:xfrm>
                <a:off x="6927519" y="410208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E2EDF2-BB5F-4584-B9D2-7FB7752766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18519" y="40930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69A8C1A-07FA-4851-A2DF-D8BF455C1543}"/>
                    </a:ext>
                  </a:extLst>
                </p14:cNvPr>
                <p14:cNvContentPartPr/>
                <p14:nvPr/>
              </p14:nvContentPartPr>
              <p14:xfrm>
                <a:off x="6927519" y="410208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69A8C1A-07FA-4851-A2DF-D8BF455C154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18519" y="40930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1F76B-479A-4C1F-A8C9-46C020E4F774}"/>
              </a:ext>
            </a:extLst>
          </p:cNvPr>
          <p:cNvGrpSpPr/>
          <p:nvPr/>
        </p:nvGrpSpPr>
        <p:grpSpPr>
          <a:xfrm>
            <a:off x="6837159" y="4093803"/>
            <a:ext cx="8280" cy="16920"/>
            <a:chOff x="6837159" y="4093803"/>
            <a:chExt cx="828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29494C1-F588-4B7F-B89C-61D36137E3E7}"/>
                    </a:ext>
                  </a:extLst>
                </p14:cNvPr>
                <p14:cNvContentPartPr/>
                <p14:nvPr/>
              </p14:nvContentPartPr>
              <p14:xfrm>
                <a:off x="6837159" y="4093803"/>
                <a:ext cx="360" cy="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29494C1-F588-4B7F-B89C-61D36137E3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28159" y="4084803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380B653-D4BE-481B-BBBA-7959C39089D5}"/>
                    </a:ext>
                  </a:extLst>
                </p14:cNvPr>
                <p14:cNvContentPartPr/>
                <p14:nvPr/>
              </p14:nvContentPartPr>
              <p14:xfrm>
                <a:off x="6837159" y="4102083"/>
                <a:ext cx="3600" cy="5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380B653-D4BE-481B-BBBA-7959C39089D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28159" y="4093083"/>
                  <a:ext cx="21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0EC809B-8A0B-4C57-B2D3-7E93B304BA96}"/>
                    </a:ext>
                  </a:extLst>
                </p14:cNvPr>
                <p14:cNvContentPartPr/>
                <p14:nvPr/>
              </p14:nvContentPartPr>
              <p14:xfrm>
                <a:off x="6845079" y="411036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0EC809B-8A0B-4C57-B2D3-7E93B304BA9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36079" y="4101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15DD94C-1C20-44B2-A7B9-DF00C107E4FA}"/>
                  </a:ext>
                </a:extLst>
              </p14:cNvPr>
              <p14:cNvContentPartPr/>
              <p14:nvPr/>
            </p14:nvContentPartPr>
            <p14:xfrm>
              <a:off x="6944079" y="404412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15DD94C-1C20-44B2-A7B9-DF00C107E4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35079" y="40351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C0F727-C4AE-4003-9757-B2C0241DC9B7}"/>
                  </a:ext>
                </a:extLst>
              </p14:cNvPr>
              <p14:cNvContentPartPr/>
              <p14:nvPr/>
            </p14:nvContentPartPr>
            <p14:xfrm>
              <a:off x="6861639" y="5082363"/>
              <a:ext cx="360" cy="36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C0F727-C4AE-4003-9757-B2C0241DC9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52639" y="5074181"/>
                <a:ext cx="18000" cy="19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54D1F08-332F-4AD9-904A-1B94A3950428}"/>
                  </a:ext>
                </a:extLst>
              </p14:cNvPr>
              <p14:cNvContentPartPr/>
              <p14:nvPr/>
            </p14:nvContentPartPr>
            <p14:xfrm>
              <a:off x="7026519" y="548628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54D1F08-332F-4AD9-904A-1B94A39504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7519" y="54772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848621A-2DB5-44AE-92E8-CC3630148740}"/>
                  </a:ext>
                </a:extLst>
              </p14:cNvPr>
              <p14:cNvContentPartPr/>
              <p14:nvPr/>
            </p14:nvContentPartPr>
            <p14:xfrm>
              <a:off x="7405599" y="5898123"/>
              <a:ext cx="51120" cy="6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848621A-2DB5-44AE-92E8-CC363014874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96599" y="5889171"/>
                <a:ext cx="68760" cy="8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3C2484C-A391-4CFF-92FA-7D61B532FBA8}"/>
                  </a:ext>
                </a:extLst>
              </p14:cNvPr>
              <p14:cNvContentPartPr/>
              <p14:nvPr/>
            </p14:nvContentPartPr>
            <p14:xfrm>
              <a:off x="9514479" y="543660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3C2484C-A391-4CFF-92FA-7D61B532FBA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05479" y="54276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2973E42-9A3A-44C4-9617-1E7AF0A5D236}"/>
                  </a:ext>
                </a:extLst>
              </p14:cNvPr>
              <p14:cNvContentPartPr/>
              <p14:nvPr/>
            </p14:nvContentPartPr>
            <p14:xfrm>
              <a:off x="10288839" y="4250403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2973E42-9A3A-44C4-9617-1E7AF0A5D2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79839" y="42414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06118C-ABA3-4B84-8A57-094CD391809F}"/>
                  </a:ext>
                </a:extLst>
              </p14:cNvPr>
              <p14:cNvContentPartPr/>
              <p14:nvPr/>
            </p14:nvContentPartPr>
            <p14:xfrm>
              <a:off x="10664319" y="2644803"/>
              <a:ext cx="86400" cy="123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06118C-ABA3-4B84-8A57-094CD391809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655319" y="2635803"/>
                <a:ext cx="1040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65FBC79-9054-4162-97A6-07012E7BEFBA}"/>
                  </a:ext>
                </a:extLst>
              </p14:cNvPr>
              <p14:cNvContentPartPr/>
              <p14:nvPr/>
            </p14:nvContentPartPr>
            <p14:xfrm>
              <a:off x="9967359" y="3072123"/>
              <a:ext cx="360" cy="15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65FBC79-9054-4162-97A6-07012E7BEFB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958359" y="3063123"/>
                <a:ext cx="180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A8A5B6D-BB72-467C-BB3E-111199412E59}"/>
                  </a:ext>
                </a:extLst>
              </p14:cNvPr>
              <p14:cNvContentPartPr/>
              <p14:nvPr/>
            </p14:nvContentPartPr>
            <p14:xfrm>
              <a:off x="10890399" y="263580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A8A5B6D-BB72-467C-BB3E-111199412E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81399" y="262680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57DDDBC-0A7F-4F85-A667-7508E93E402A}"/>
              </a:ext>
            </a:extLst>
          </p:cNvPr>
          <p:cNvGrpSpPr/>
          <p:nvPr/>
        </p:nvGrpSpPr>
        <p:grpSpPr>
          <a:xfrm>
            <a:off x="10717239" y="2726523"/>
            <a:ext cx="33120" cy="25200"/>
            <a:chOff x="10717239" y="2726523"/>
            <a:chExt cx="33120" cy="2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529756-2AFF-4610-AA3C-326001BC4615}"/>
                    </a:ext>
                  </a:extLst>
                </p14:cNvPr>
                <p14:cNvContentPartPr/>
                <p14:nvPr/>
              </p14:nvContentPartPr>
              <p14:xfrm>
                <a:off x="10749999" y="2726523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529756-2AFF-4610-AA3C-326001BC461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740999" y="27175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B980749-C8F6-43C7-967F-13A856BC51D5}"/>
                    </a:ext>
                  </a:extLst>
                </p14:cNvPr>
                <p14:cNvContentPartPr/>
                <p14:nvPr/>
              </p14:nvContentPartPr>
              <p14:xfrm>
                <a:off x="10717239" y="2751363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B980749-C8F6-43C7-967F-13A856BC51D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708239" y="2742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13AA544-C49D-41E6-88F8-9C907C7982DC}"/>
                    </a:ext>
                  </a:extLst>
                </p14:cNvPr>
                <p14:cNvContentPartPr/>
                <p14:nvPr/>
              </p14:nvContentPartPr>
              <p14:xfrm>
                <a:off x="10717239" y="2751363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13AA544-C49D-41E6-88F8-9C907C7982D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708239" y="2742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846358-3979-4E3F-A0FF-EFBA1C203469}"/>
                  </a:ext>
                </a:extLst>
              </p14:cNvPr>
              <p14:cNvContentPartPr/>
              <p14:nvPr/>
            </p14:nvContentPartPr>
            <p14:xfrm>
              <a:off x="2825319" y="2475963"/>
              <a:ext cx="360" cy="3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846358-3979-4E3F-A0FF-EFBA1C2034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16319" y="2466963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70A6EF3-2F56-4B31-B420-EF8349F7A4EB}"/>
                  </a:ext>
                </a:extLst>
              </p14:cNvPr>
              <p14:cNvContentPartPr/>
              <p14:nvPr/>
            </p14:nvContentPartPr>
            <p14:xfrm>
              <a:off x="3657279" y="666963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70A6EF3-2F56-4B31-B420-EF8349F7A4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48279" y="6579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DD1912D-67E1-47DE-926F-249C95F93577}"/>
                  </a:ext>
                </a:extLst>
              </p14:cNvPr>
              <p14:cNvContentPartPr/>
              <p14:nvPr/>
            </p14:nvContentPartPr>
            <p14:xfrm>
              <a:off x="3698319" y="27960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DD1912D-67E1-47DE-926F-249C95F935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9319" y="2706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6015CC5-6F5F-47BB-BC83-1BF6B5F10483}"/>
                  </a:ext>
                </a:extLst>
              </p14:cNvPr>
              <p14:cNvContentPartPr/>
              <p14:nvPr/>
            </p14:nvContentPartPr>
            <p14:xfrm>
              <a:off x="4917639" y="1062603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6015CC5-6F5F-47BB-BC83-1BF6B5F104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8639" y="105360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7B26097-70A5-469D-B97D-A1EF56B2353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1511" y="6128642"/>
            <a:ext cx="853514" cy="646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22D7328-4A80-4EF0-8E3D-BC4AC4DEB00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392D9BD-410B-49C1-A78E-E88615F13C1E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CE754C3-891F-4DFF-8448-EC27F2EE03B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FBC0316-1FC1-4F99-A142-A3A475B6BE9C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515227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FAFC84-AA87-4DC2-B7F3-6297876C0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371" y="1007757"/>
            <a:ext cx="4640094" cy="4971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397B1-01D9-4CFF-9F29-09E99BF06B45}"/>
              </a:ext>
            </a:extLst>
          </p:cNvPr>
          <p:cNvSpPr txBox="1"/>
          <p:nvPr/>
        </p:nvSpPr>
        <p:spPr>
          <a:xfrm>
            <a:off x="5663794" y="1371357"/>
            <a:ext cx="5476673" cy="526297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 days before the meeting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send an email reminder to the Visitor. Can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Biz card reminder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BYOB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days before the meeting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Host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can send out to chapter the registration list. Websites? (best practice)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C91DE-3D76-4C46-B123-7E16C485F901}"/>
              </a:ext>
            </a:extLst>
          </p:cNvPr>
          <p:cNvSpPr txBox="1"/>
          <p:nvPr/>
        </p:nvSpPr>
        <p:spPr>
          <a:xfrm>
            <a:off x="0" y="402441"/>
            <a:ext cx="12181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Reminder sent by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Visitor Host </a:t>
            </a:r>
          </a:p>
        </p:txBody>
      </p:sp>
      <p:pic>
        <p:nvPicPr>
          <p:cNvPr id="11" name="Graphic 10" descr="Share">
            <a:extLst>
              <a:ext uri="{FF2B5EF4-FFF2-40B4-BE49-F238E27FC236}">
                <a16:creationId xmlns:a16="http://schemas.microsoft.com/office/drawing/2014/main" id="{153CE662-61DA-4E47-8FA0-730859F7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7849" y="3429746"/>
            <a:ext cx="425137" cy="425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17BBF8-114F-433F-BEF7-9EC0EE984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936" y="4844598"/>
            <a:ext cx="475529" cy="475529"/>
          </a:xfrm>
          <a:prstGeom prst="rect">
            <a:avLst/>
          </a:prstGeom>
          <a:solidFill>
            <a:srgbClr val="FFFF00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BDF3175-1D51-464C-9F75-28169A277FAB}"/>
                  </a:ext>
                </a:extLst>
              </p14:cNvPr>
              <p14:cNvContentPartPr/>
              <p14:nvPr/>
            </p14:nvContentPartPr>
            <p14:xfrm>
              <a:off x="7042719" y="406932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BDF3175-1D51-464C-9F75-28169A277F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3719" y="40603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008EC70-810A-4875-8700-138DFE76577D}"/>
                  </a:ext>
                </a:extLst>
              </p14:cNvPr>
              <p14:cNvContentPartPr/>
              <p14:nvPr/>
            </p14:nvContentPartPr>
            <p14:xfrm>
              <a:off x="7100679" y="414348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008EC70-810A-4875-8700-138DFE7657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1679" y="413448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2F3FAE11-E79F-4BC9-81DE-5F64BCD28259}"/>
              </a:ext>
            </a:extLst>
          </p:cNvPr>
          <p:cNvGrpSpPr/>
          <p:nvPr/>
        </p:nvGrpSpPr>
        <p:grpSpPr>
          <a:xfrm>
            <a:off x="6927519" y="4102083"/>
            <a:ext cx="360" cy="360"/>
            <a:chOff x="6927519" y="41020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8E2EDF2-BB5F-4584-B9D2-7FB775276642}"/>
                    </a:ext>
                  </a:extLst>
                </p14:cNvPr>
                <p14:cNvContentPartPr/>
                <p14:nvPr/>
              </p14:nvContentPartPr>
              <p14:xfrm>
                <a:off x="6927519" y="410208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8E2EDF2-BB5F-4584-B9D2-7FB77527664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8519" y="40930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69A8C1A-07FA-4851-A2DF-D8BF455C1543}"/>
                    </a:ext>
                  </a:extLst>
                </p14:cNvPr>
                <p14:cNvContentPartPr/>
                <p14:nvPr/>
              </p14:nvContentPartPr>
              <p14:xfrm>
                <a:off x="6927519" y="410208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69A8C1A-07FA-4851-A2DF-D8BF455C15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8519" y="40930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41F76B-479A-4C1F-A8C9-46C020E4F774}"/>
              </a:ext>
            </a:extLst>
          </p:cNvPr>
          <p:cNvGrpSpPr/>
          <p:nvPr/>
        </p:nvGrpSpPr>
        <p:grpSpPr>
          <a:xfrm>
            <a:off x="6837159" y="4093803"/>
            <a:ext cx="8280" cy="16920"/>
            <a:chOff x="6837159" y="4093803"/>
            <a:chExt cx="828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29494C1-F588-4B7F-B89C-61D36137E3E7}"/>
                    </a:ext>
                  </a:extLst>
                </p14:cNvPr>
                <p14:cNvContentPartPr/>
                <p14:nvPr/>
              </p14:nvContentPartPr>
              <p14:xfrm>
                <a:off x="6837159" y="4093803"/>
                <a:ext cx="360" cy="3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29494C1-F588-4B7F-B89C-61D36137E3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28159" y="4084803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380B653-D4BE-481B-BBBA-7959C39089D5}"/>
                    </a:ext>
                  </a:extLst>
                </p14:cNvPr>
                <p14:cNvContentPartPr/>
                <p14:nvPr/>
              </p14:nvContentPartPr>
              <p14:xfrm>
                <a:off x="6837159" y="4102083"/>
                <a:ext cx="3600" cy="54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380B653-D4BE-481B-BBBA-7959C39089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828159" y="4093083"/>
                  <a:ext cx="21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0EC809B-8A0B-4C57-B2D3-7E93B304BA96}"/>
                    </a:ext>
                  </a:extLst>
                </p14:cNvPr>
                <p14:cNvContentPartPr/>
                <p14:nvPr/>
              </p14:nvContentPartPr>
              <p14:xfrm>
                <a:off x="6845079" y="411036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0EC809B-8A0B-4C57-B2D3-7E93B304BA9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36079" y="4101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15DD94C-1C20-44B2-A7B9-DF00C107E4FA}"/>
                  </a:ext>
                </a:extLst>
              </p14:cNvPr>
              <p14:cNvContentPartPr/>
              <p14:nvPr/>
            </p14:nvContentPartPr>
            <p14:xfrm>
              <a:off x="6944079" y="4044123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15DD94C-1C20-44B2-A7B9-DF00C107E4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35079" y="40351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C0F727-C4AE-4003-9757-B2C0241DC9B7}"/>
                  </a:ext>
                </a:extLst>
              </p14:cNvPr>
              <p14:cNvContentPartPr/>
              <p14:nvPr/>
            </p14:nvContentPartPr>
            <p14:xfrm>
              <a:off x="6861639" y="5082363"/>
              <a:ext cx="360" cy="36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C0F727-C4AE-4003-9757-B2C0241DC9B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52639" y="5074181"/>
                <a:ext cx="18000" cy="19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54D1F08-332F-4AD9-904A-1B94A3950428}"/>
                  </a:ext>
                </a:extLst>
              </p14:cNvPr>
              <p14:cNvContentPartPr/>
              <p14:nvPr/>
            </p14:nvContentPartPr>
            <p14:xfrm>
              <a:off x="7026519" y="548628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54D1F08-332F-4AD9-904A-1B94A395042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17519" y="54772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848621A-2DB5-44AE-92E8-CC3630148740}"/>
                  </a:ext>
                </a:extLst>
              </p14:cNvPr>
              <p14:cNvContentPartPr/>
              <p14:nvPr/>
            </p14:nvContentPartPr>
            <p14:xfrm>
              <a:off x="7405599" y="5898123"/>
              <a:ext cx="51120" cy="6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848621A-2DB5-44AE-92E8-CC363014874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396599" y="5889171"/>
                <a:ext cx="68760" cy="84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3C2484C-A391-4CFF-92FA-7D61B532FBA8}"/>
                  </a:ext>
                </a:extLst>
              </p14:cNvPr>
              <p14:cNvContentPartPr/>
              <p14:nvPr/>
            </p14:nvContentPartPr>
            <p14:xfrm>
              <a:off x="9514479" y="5436603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3C2484C-A391-4CFF-92FA-7D61B532FB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05479" y="54276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2973E42-9A3A-44C4-9617-1E7AF0A5D236}"/>
                  </a:ext>
                </a:extLst>
              </p14:cNvPr>
              <p14:cNvContentPartPr/>
              <p14:nvPr/>
            </p14:nvContentPartPr>
            <p14:xfrm>
              <a:off x="10288839" y="4250403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2973E42-9A3A-44C4-9617-1E7AF0A5D23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79839" y="42414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406118C-ABA3-4B84-8A57-094CD391809F}"/>
                  </a:ext>
                </a:extLst>
              </p14:cNvPr>
              <p14:cNvContentPartPr/>
              <p14:nvPr/>
            </p14:nvContentPartPr>
            <p14:xfrm>
              <a:off x="10664319" y="2644803"/>
              <a:ext cx="86400" cy="1231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406118C-ABA3-4B84-8A57-094CD391809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655319" y="2635803"/>
                <a:ext cx="1040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65FBC79-9054-4162-97A6-07012E7BEFBA}"/>
                  </a:ext>
                </a:extLst>
              </p14:cNvPr>
              <p14:cNvContentPartPr/>
              <p14:nvPr/>
            </p14:nvContentPartPr>
            <p14:xfrm>
              <a:off x="9967359" y="3072123"/>
              <a:ext cx="360" cy="15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65FBC79-9054-4162-97A6-07012E7BEFB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58359" y="3063123"/>
                <a:ext cx="1800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A8A5B6D-BB72-467C-BB3E-111199412E59}"/>
                  </a:ext>
                </a:extLst>
              </p14:cNvPr>
              <p14:cNvContentPartPr/>
              <p14:nvPr/>
            </p14:nvContentPartPr>
            <p14:xfrm>
              <a:off x="10890399" y="263580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A8A5B6D-BB72-467C-BB3E-111199412E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81399" y="262680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857DDDBC-0A7F-4F85-A667-7508E93E402A}"/>
              </a:ext>
            </a:extLst>
          </p:cNvPr>
          <p:cNvGrpSpPr/>
          <p:nvPr/>
        </p:nvGrpSpPr>
        <p:grpSpPr>
          <a:xfrm>
            <a:off x="10717239" y="2726523"/>
            <a:ext cx="33120" cy="25200"/>
            <a:chOff x="10717239" y="2726523"/>
            <a:chExt cx="33120" cy="2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D529756-2AFF-4610-AA3C-326001BC4615}"/>
                    </a:ext>
                  </a:extLst>
                </p14:cNvPr>
                <p14:cNvContentPartPr/>
                <p14:nvPr/>
              </p14:nvContentPartPr>
              <p14:xfrm>
                <a:off x="10749999" y="2726523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D529756-2AFF-4610-AA3C-326001BC461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40999" y="27175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B980749-C8F6-43C7-967F-13A856BC51D5}"/>
                    </a:ext>
                  </a:extLst>
                </p14:cNvPr>
                <p14:cNvContentPartPr/>
                <p14:nvPr/>
              </p14:nvContentPartPr>
              <p14:xfrm>
                <a:off x="10717239" y="2751363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B980749-C8F6-43C7-967F-13A856BC51D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08239" y="2742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13AA544-C49D-41E6-88F8-9C907C7982DC}"/>
                    </a:ext>
                  </a:extLst>
                </p14:cNvPr>
                <p14:cNvContentPartPr/>
                <p14:nvPr/>
              </p14:nvContentPartPr>
              <p14:xfrm>
                <a:off x="10717239" y="2751363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13AA544-C49D-41E6-88F8-9C907C7982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708239" y="27423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0846358-3979-4E3F-A0FF-EFBA1C203469}"/>
                  </a:ext>
                </a:extLst>
              </p14:cNvPr>
              <p14:cNvContentPartPr/>
              <p14:nvPr/>
            </p14:nvContentPartPr>
            <p14:xfrm>
              <a:off x="2825319" y="2475963"/>
              <a:ext cx="360" cy="3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0846358-3979-4E3F-A0FF-EFBA1C20346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16319" y="2466963"/>
                <a:ext cx="180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70A6EF3-2F56-4B31-B420-EF8349F7A4EB}"/>
                  </a:ext>
                </a:extLst>
              </p14:cNvPr>
              <p14:cNvContentPartPr/>
              <p14:nvPr/>
            </p14:nvContentPartPr>
            <p14:xfrm>
              <a:off x="3657279" y="666963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70A6EF3-2F56-4B31-B420-EF8349F7A4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8279" y="6579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DD1912D-67E1-47DE-926F-249C95F93577}"/>
                  </a:ext>
                </a:extLst>
              </p14:cNvPr>
              <p14:cNvContentPartPr/>
              <p14:nvPr/>
            </p14:nvContentPartPr>
            <p14:xfrm>
              <a:off x="3698319" y="279603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DD1912D-67E1-47DE-926F-249C95F935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9319" y="2706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6015CC5-6F5F-47BB-BC83-1BF6B5F10483}"/>
                  </a:ext>
                </a:extLst>
              </p14:cNvPr>
              <p14:cNvContentPartPr/>
              <p14:nvPr/>
            </p14:nvContentPartPr>
            <p14:xfrm>
              <a:off x="4917639" y="1062603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6015CC5-6F5F-47BB-BC83-1BF6B5F104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08639" y="105360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7B26097-70A5-469D-B97D-A1EF56B2353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511" y="6128642"/>
            <a:ext cx="853514" cy="646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408FD16-ACB5-42F3-936B-82577F305C6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7F5A5A-0413-487C-AE94-2B7063C13DA5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80DAA6E7-697B-4D14-A379-461A0D3A065F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45ED422-651E-4B8E-B13C-279AF9827747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416411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C51F898-D770-4E55-A636-0FDF89EF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13" y="805902"/>
            <a:ext cx="8495581" cy="47787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B45CE4-4D31-4F6B-BD2B-A4D1D2F7C196}"/>
              </a:ext>
            </a:extLst>
          </p:cNvPr>
          <p:cNvSpPr txBox="1"/>
          <p:nvPr/>
        </p:nvSpPr>
        <p:spPr>
          <a:xfrm>
            <a:off x="1660876" y="3195284"/>
            <a:ext cx="919843" cy="369332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91BEAC-38D2-4786-BFD0-6104AF6E3DE3}"/>
              </a:ext>
            </a:extLst>
          </p:cNvPr>
          <p:cNvSpPr txBox="1"/>
          <p:nvPr/>
        </p:nvSpPr>
        <p:spPr>
          <a:xfrm>
            <a:off x="3143872" y="3197856"/>
            <a:ext cx="1381084" cy="369332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404B3-B93E-4D63-A6AA-B504D7A9A1BA}"/>
              </a:ext>
            </a:extLst>
          </p:cNvPr>
          <p:cNvSpPr txBox="1"/>
          <p:nvPr/>
        </p:nvSpPr>
        <p:spPr>
          <a:xfrm>
            <a:off x="5512925" y="3195284"/>
            <a:ext cx="1742049" cy="369332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EE48EF-4CF8-4D3B-8759-D0A40DA50C61}"/>
              </a:ext>
            </a:extLst>
          </p:cNvPr>
          <p:cNvSpPr txBox="1"/>
          <p:nvPr/>
        </p:nvSpPr>
        <p:spPr>
          <a:xfrm>
            <a:off x="7759324" y="3187898"/>
            <a:ext cx="2009335" cy="369332"/>
          </a:xfrm>
          <a:prstGeom prst="rect">
            <a:avLst/>
          </a:prstGeom>
          <a:solidFill>
            <a:sysClr val="window" lastClr="FFFFFF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INVITED BY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641077-31AB-4336-A0CF-5E70731CC764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List to LT (chapter – best practice)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9C00D-F969-47A7-9808-2932D51C4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8" y="6159337"/>
            <a:ext cx="853514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599BBD-BEDB-4B3A-9438-0BECA4AEA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4C41B8-F132-4215-9F6E-1F8FF9045B00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5AC978-2B4E-4C2E-8F21-E85276575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D8284E-F8DC-4C93-8EB8-14E4322A43F1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96041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EC336-095B-4541-9E10-C068E6C6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25" y="-1417243"/>
            <a:ext cx="14889266" cy="8121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8BCA6-6A3B-44FD-A29E-32B27523DD38}"/>
              </a:ext>
            </a:extLst>
          </p:cNvPr>
          <p:cNvSpPr txBox="1"/>
          <p:nvPr/>
        </p:nvSpPr>
        <p:spPr>
          <a:xfrm>
            <a:off x="1051133" y="3205179"/>
            <a:ext cx="1948440" cy="3693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5401D-7C5E-47D6-8A91-538F6E6EC2D8}"/>
              </a:ext>
            </a:extLst>
          </p:cNvPr>
          <p:cNvSpPr txBox="1"/>
          <p:nvPr/>
        </p:nvSpPr>
        <p:spPr>
          <a:xfrm>
            <a:off x="2358640" y="698347"/>
            <a:ext cx="1102407" cy="6409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8F61C-5059-45D1-A056-A30404E9C4B1}"/>
              </a:ext>
            </a:extLst>
          </p:cNvPr>
          <p:cNvSpPr txBox="1"/>
          <p:nvPr/>
        </p:nvSpPr>
        <p:spPr>
          <a:xfrm>
            <a:off x="3349950" y="3315240"/>
            <a:ext cx="274604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16FF3-432C-4363-95AA-EED483A4A885}"/>
              </a:ext>
            </a:extLst>
          </p:cNvPr>
          <p:cNvSpPr txBox="1"/>
          <p:nvPr/>
        </p:nvSpPr>
        <p:spPr>
          <a:xfrm>
            <a:off x="5383851" y="3956703"/>
            <a:ext cx="353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Word: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BE5CA-253F-4180-945D-1CD6DA5E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951" y="5824595"/>
            <a:ext cx="853514" cy="646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0BD43-67A9-46D3-BE89-6FA495DF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394" y="5880449"/>
            <a:ext cx="853514" cy="646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715A4-DAF7-4B58-8209-A6A311822C73}"/>
              </a:ext>
            </a:extLst>
          </p:cNvPr>
          <p:cNvSpPr txBox="1"/>
          <p:nvPr/>
        </p:nvSpPr>
        <p:spPr>
          <a:xfrm>
            <a:off x="-417368" y="5842423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D76B6E8-CF8B-4EE1-BC75-50DDD9224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91"/>
            <a:ext cx="1361098" cy="52199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2A3DB3-5F31-4DA8-8804-B167CACE2041}"/>
              </a:ext>
            </a:extLst>
          </p:cNvPr>
          <p:cNvSpPr txBox="1"/>
          <p:nvPr/>
        </p:nvSpPr>
        <p:spPr>
          <a:xfrm>
            <a:off x="-417368" y="6111289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2021/2022 Leadership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3E199-D5F5-4784-A53F-8A9406F6E5D5}"/>
              </a:ext>
            </a:extLst>
          </p:cNvPr>
          <p:cNvSpPr txBox="1"/>
          <p:nvPr/>
        </p:nvSpPr>
        <p:spPr>
          <a:xfrm>
            <a:off x="3349950" y="3300983"/>
            <a:ext cx="2746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Visitor Registration Portal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24B98-F798-43EA-8632-7E4BC4816437}"/>
              </a:ext>
            </a:extLst>
          </p:cNvPr>
          <p:cNvSpPr txBox="1"/>
          <p:nvPr/>
        </p:nvSpPr>
        <p:spPr>
          <a:xfrm>
            <a:off x="1128044" y="3235956"/>
            <a:ext cx="1871529" cy="3077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Shortcuts</a:t>
            </a:r>
          </a:p>
        </p:txBody>
      </p:sp>
    </p:spTree>
    <p:extLst>
      <p:ext uri="{BB962C8B-B14F-4D97-AF65-F5344CB8AC3E}">
        <p14:creationId xmlns:p14="http://schemas.microsoft.com/office/powerpoint/2010/main" val="4007819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27C465-2108-4717-810D-3BC4116B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8" y="6159337"/>
            <a:ext cx="85351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FE51D-0CF1-45EB-8563-C476BB0D0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283EF-637F-4200-8D84-F053731F9E95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1BFE90D-6CE0-440E-8979-A08EDF1DD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63D4DE-8B6A-4B32-83F7-24A24E35CD34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D60A0-C784-4E0E-B9EF-D294A72C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2" y="870898"/>
            <a:ext cx="4639458" cy="4974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73EF6B-776B-448E-88B1-45CD05BE0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759" y="3252226"/>
            <a:ext cx="426757" cy="4206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93A92-7430-4345-B3DE-C545F1030C64}"/>
              </a:ext>
            </a:extLst>
          </p:cNvPr>
          <p:cNvSpPr txBox="1"/>
          <p:nvPr/>
        </p:nvSpPr>
        <p:spPr>
          <a:xfrm>
            <a:off x="5738070" y="1476462"/>
            <a:ext cx="4949504" cy="39703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The Day Before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meeting,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reaches out to their Visitor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confirm.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Specific connections to be made.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Biz, cards, parking, meal.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DE53E-D4D4-4FD1-A8D7-788D5D21124C}"/>
              </a:ext>
            </a:extLst>
          </p:cNvPr>
          <p:cNvSpPr txBox="1"/>
          <p:nvPr/>
        </p:nvSpPr>
        <p:spPr>
          <a:xfrm>
            <a:off x="23974" y="383791"/>
            <a:ext cx="1216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Confirmation contact by the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</a:p>
        </p:txBody>
      </p:sp>
    </p:spTree>
    <p:extLst>
      <p:ext uri="{BB962C8B-B14F-4D97-AF65-F5344CB8AC3E}">
        <p14:creationId xmlns:p14="http://schemas.microsoft.com/office/powerpoint/2010/main" val="2291965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2A2137A-7735-404D-A561-28A913E7C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45" y="1089791"/>
            <a:ext cx="3060700" cy="208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AC7BB3-32B3-40D6-AB6B-12EC67A57A9A}"/>
              </a:ext>
            </a:extLst>
          </p:cNvPr>
          <p:cNvSpPr txBox="1"/>
          <p:nvPr/>
        </p:nvSpPr>
        <p:spPr>
          <a:xfrm>
            <a:off x="-68005" y="2967462"/>
            <a:ext cx="1219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Meeting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CA2AE-E845-48F1-8F8D-DE10E3EBCC09}"/>
              </a:ext>
            </a:extLst>
          </p:cNvPr>
          <p:cNvSpPr txBox="1"/>
          <p:nvPr/>
        </p:nvSpPr>
        <p:spPr>
          <a:xfrm>
            <a:off x="4317995" y="2401005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2F171-63F5-457F-AA08-C7744F4C9DE4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C09E6D-E7EA-4F82-A63B-0A4E05FB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266C5-9E56-4DDA-BE7A-6B1AD65B742B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FAE482F-A981-45A7-A172-C6DAE2E9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99684-E82C-4039-8B02-2DA6049D5384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427861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CFFD1B-72CE-4A14-8847-91B31A6C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C46F27-74D7-4397-B938-65866BE080ED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D305C35-82D6-432E-BDFB-6EE1D5B75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812640-C4A8-4EE0-ACF6-328127F1339A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CEAA02D-6AFF-4CFC-A483-BF822A45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975" y="563081"/>
            <a:ext cx="6509856" cy="551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87416-A5A0-439F-86A8-11DD8B5A7A10}"/>
              </a:ext>
            </a:extLst>
          </p:cNvPr>
          <p:cNvSpPr/>
          <p:nvPr/>
        </p:nvSpPr>
        <p:spPr>
          <a:xfrm>
            <a:off x="7792055" y="5004342"/>
            <a:ext cx="3826689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Sit with &amp; Coach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B6AE04-59C0-4243-8C1F-B35271720A15}"/>
              </a:ext>
            </a:extLst>
          </p:cNvPr>
          <p:cNvSpPr/>
          <p:nvPr/>
        </p:nvSpPr>
        <p:spPr>
          <a:xfrm>
            <a:off x="4204213" y="5376090"/>
            <a:ext cx="3587842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Introductions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E6534-FDDC-44E6-B705-B9DB65D6A9FD}"/>
              </a:ext>
            </a:extLst>
          </p:cNvPr>
          <p:cNvSpPr/>
          <p:nvPr/>
        </p:nvSpPr>
        <p:spPr>
          <a:xfrm>
            <a:off x="190985" y="5065286"/>
            <a:ext cx="4031873" cy="646331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Set Expectations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16CDC-81AD-4EA4-8A28-F19140980A26}"/>
              </a:ext>
            </a:extLst>
          </p:cNvPr>
          <p:cNvSpPr txBox="1"/>
          <p:nvPr/>
        </p:nvSpPr>
        <p:spPr>
          <a:xfrm>
            <a:off x="-68366" y="398606"/>
            <a:ext cx="12260366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WARM WELCOME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A30FDB-3159-4FD4-B6EA-DD8F7D51917D}"/>
              </a:ext>
            </a:extLst>
          </p:cNvPr>
          <p:cNvSpPr txBox="1"/>
          <p:nvPr/>
        </p:nvSpPr>
        <p:spPr>
          <a:xfrm>
            <a:off x="3917659" y="1057013"/>
            <a:ext cx="2004969" cy="19630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04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1EF56F4-CE9E-4F8F-B401-0CAE5E7A7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493327"/>
            <a:ext cx="1771650" cy="679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45F0F8-642E-4BF3-A121-BFC59281B02C}"/>
              </a:ext>
            </a:extLst>
          </p:cNvPr>
          <p:cNvSpPr txBox="1"/>
          <p:nvPr/>
        </p:nvSpPr>
        <p:spPr>
          <a:xfrm>
            <a:off x="-103639" y="6207861"/>
            <a:ext cx="26583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2021/2022 Leadership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6466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Team Orientation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77880-2CA1-4A6B-8248-7354B82ECCCA}"/>
              </a:ext>
            </a:extLst>
          </p:cNvPr>
          <p:cNvSpPr txBox="1"/>
          <p:nvPr/>
        </p:nvSpPr>
        <p:spPr>
          <a:xfrm>
            <a:off x="-410548" y="38892"/>
            <a:ext cx="1260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YOU are a Visitor Host! </a:t>
            </a:r>
          </a:p>
        </p:txBody>
      </p:sp>
      <p:pic>
        <p:nvPicPr>
          <p:cNvPr id="10" name="Picture 9" descr="A picture containing person, posing, standing&#10;&#10;Description automatically generated">
            <a:extLst>
              <a:ext uri="{FF2B5EF4-FFF2-40B4-BE49-F238E27FC236}">
                <a16:creationId xmlns:a16="http://schemas.microsoft.com/office/drawing/2014/main" id="{090FE400-7C97-49A1-BA93-51EA75817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04" y="685223"/>
            <a:ext cx="6406243" cy="4270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9472E-E1F5-41F4-92AA-4AAAECDC4A2A}"/>
              </a:ext>
            </a:extLst>
          </p:cNvPr>
          <p:cNvSpPr txBox="1"/>
          <p:nvPr/>
        </p:nvSpPr>
        <p:spPr>
          <a:xfrm>
            <a:off x="2144486" y="4956052"/>
            <a:ext cx="790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Congratulations!</a:t>
            </a:r>
          </a:p>
          <a:p>
            <a:pPr algn="ctr"/>
            <a:r>
              <a:rPr lang="en-US" sz="3600" b="1" i="1" dirty="0">
                <a:solidFill>
                  <a:srgbClr val="C00000"/>
                </a:solidFill>
              </a:rPr>
              <a:t>It’s the best &amp; most profitable  role. </a:t>
            </a:r>
          </a:p>
        </p:txBody>
      </p:sp>
    </p:spTree>
    <p:extLst>
      <p:ext uri="{BB962C8B-B14F-4D97-AF65-F5344CB8AC3E}">
        <p14:creationId xmlns:p14="http://schemas.microsoft.com/office/powerpoint/2010/main" val="1549410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E3E7EE-3F7E-49D8-B089-07D1BABDB695}"/>
              </a:ext>
            </a:extLst>
          </p:cNvPr>
          <p:cNvSpPr txBox="1"/>
          <p:nvPr/>
        </p:nvSpPr>
        <p:spPr>
          <a:xfrm>
            <a:off x="1778466" y="2394833"/>
            <a:ext cx="9455391" cy="35394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Visitors: Listen for &amp; Watch 4 key ideas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Weekly Presentations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–Who do they want to meet?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(taking notes keeps visitors engaged)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How to introduce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Reinforce points &amp; timing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Vice-President’s Report –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his is our scorecard!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impressed you most about the meeting?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eps the visitors engage until the end of the meeting.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954893-58C0-43AB-B77D-723E297A65DC}"/>
              </a:ext>
            </a:extLst>
          </p:cNvPr>
          <p:cNvSpPr txBox="1"/>
          <p:nvPr/>
        </p:nvSpPr>
        <p:spPr>
          <a:xfrm>
            <a:off x="1" y="504922"/>
            <a:ext cx="12191999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3: DURING THE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60A145-AB4A-4A50-BB21-92D6ED993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927" y="2394833"/>
            <a:ext cx="475529" cy="47552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9848B-8F3F-48BF-A0C8-BF4999C1AED0}"/>
              </a:ext>
            </a:extLst>
          </p:cNvPr>
          <p:cNvSpPr txBox="1"/>
          <p:nvPr/>
        </p:nvSpPr>
        <p:spPr>
          <a:xfrm>
            <a:off x="334709" y="10729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Power Team Break Out Rooms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Open Networking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5954B-CA55-4DF2-B044-444EEDAAB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" y="6143565"/>
            <a:ext cx="85351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FDDD15-32E6-49A7-9A9C-E25F1851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1144">
            <a:off x="620378" y="640366"/>
            <a:ext cx="2566638" cy="1524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CE7BAD-9266-4ED8-9939-788685F4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2103">
            <a:off x="1948019" y="1143668"/>
            <a:ext cx="2566638" cy="1524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45C5ED-A07E-4A6D-AC59-51BEF4C0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10B7-12EF-4D03-9D45-B70D95192E70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D2D827D-35A9-40F0-9E93-4A271C4BD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0B726C5-B81C-4A05-B20A-DC906DDAB046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04099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96D437-B7B1-4A46-AD2A-00DF37D98E20}"/>
              </a:ext>
            </a:extLst>
          </p:cNvPr>
          <p:cNvSpPr txBox="1"/>
          <p:nvPr/>
        </p:nvSpPr>
        <p:spPr>
          <a:xfrm>
            <a:off x="0" y="761380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chemeClr val="bg1"/>
                </a:solidFill>
              </a:rPr>
              <a:t>                                                                          </a:t>
            </a:r>
            <a:r>
              <a:rPr lang="en-US" sz="2800" b="1" kern="0" dirty="0">
                <a:solidFill>
                  <a:schemeClr val="bg1"/>
                </a:solidFill>
              </a:rPr>
              <a:t>THANK VISITORS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1981E-ABA8-43D1-96C9-F3C017CF73AC}"/>
              </a:ext>
            </a:extLst>
          </p:cNvPr>
          <p:cNvSpPr txBox="1"/>
          <p:nvPr/>
        </p:nvSpPr>
        <p:spPr>
          <a:xfrm>
            <a:off x="7011390" y="1277002"/>
            <a:ext cx="51806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VISITORS</a:t>
            </a:r>
          </a:p>
          <a:p>
            <a:pPr algn="ctr"/>
            <a:endParaRPr lang="en-US" sz="2400" dirty="0"/>
          </a:p>
          <a:p>
            <a:r>
              <a:rPr lang="en-US" sz="2800" dirty="0"/>
              <a:t>“What impressed you most about this meeting?” </a:t>
            </a:r>
          </a:p>
          <a:p>
            <a:endParaRPr lang="en-US" sz="2800" dirty="0"/>
          </a:p>
          <a:p>
            <a:r>
              <a:rPr lang="en-US" sz="2800" dirty="0"/>
              <a:t>“Please stay on after the meeting so we can get you introduced to those people you want to meet.”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89238F-C6EB-41B4-8E41-6F452104A8D5}"/>
              </a:ext>
            </a:extLst>
          </p:cNvPr>
          <p:cNvSpPr txBox="1"/>
          <p:nvPr/>
        </p:nvSpPr>
        <p:spPr>
          <a:xfrm>
            <a:off x="0" y="6096000"/>
            <a:ext cx="1120346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E56D0D-EBB3-4CB1-95ED-60BDB5D77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1" y="6177875"/>
            <a:ext cx="853266" cy="581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26D04A-5482-426F-8EC5-FB8D70476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155" y="2104055"/>
            <a:ext cx="475529" cy="475529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Google Shape;2582;p4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4EB7A300-66B0-429D-A940-DB474D80F1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5617" y="733818"/>
            <a:ext cx="4911810" cy="49774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C09C91-1585-4F56-92CA-4E9590FD9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" y="6174021"/>
            <a:ext cx="853514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6C984-AF8D-4A10-B762-2A60B905E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6B4F8D-59FC-48E6-ABD8-83EF43642376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A316B7F-1CF6-4A51-9B2E-B0FD60BFFE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E707CC-2643-4D0E-9B3F-64A97FAD14C5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259747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8B6F12-6A74-4301-AE9A-6DC4855132D5}"/>
              </a:ext>
            </a:extLst>
          </p:cNvPr>
          <p:cNvSpPr txBox="1"/>
          <p:nvPr/>
        </p:nvSpPr>
        <p:spPr>
          <a:xfrm>
            <a:off x="5163111" y="1615040"/>
            <a:ext cx="661152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To the Visitors: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0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“This a time to get your questions answered, find out who you want to meet &amp; show you how you can become a member </a:t>
            </a:r>
            <a:r>
              <a:rPr lang="en-US" sz="3000" b="1" i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3000" b="1" i="1" u="none" strike="noStrike" dirty="0"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our chapter.”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39A02-06EB-46AD-8BA9-A62E58539D30}"/>
              </a:ext>
            </a:extLst>
          </p:cNvPr>
          <p:cNvSpPr txBox="1"/>
          <p:nvPr/>
        </p:nvSpPr>
        <p:spPr>
          <a:xfrm>
            <a:off x="0" y="700789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oogle Shape;180;p10">
            <a:extLst>
              <a:ext uri="{FF2B5EF4-FFF2-40B4-BE49-F238E27FC236}">
                <a16:creationId xmlns:a16="http://schemas.microsoft.com/office/drawing/2014/main" id="{ACF6D226-4955-496E-9596-04F55ADC05C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732" r="15290"/>
          <a:stretch/>
        </p:blipFill>
        <p:spPr>
          <a:xfrm>
            <a:off x="417368" y="1492875"/>
            <a:ext cx="4530804" cy="41200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AFEA5-CF6E-4096-B235-E1B0DDCBB6A2}"/>
              </a:ext>
            </a:extLst>
          </p:cNvPr>
          <p:cNvSpPr txBox="1"/>
          <p:nvPr/>
        </p:nvSpPr>
        <p:spPr>
          <a:xfrm>
            <a:off x="-121298" y="65986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4: VISITOR ORIENTATION – A Conversation. The Ask.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01F522-F6E1-4B46-9154-49EC77BD7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A95735-1E8D-4397-A58B-2613BE849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82E041-A48E-44A1-883D-184704AAFF74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4240D95-46E8-43A5-B97C-D22F2E166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7A5EAE-AFC4-4692-A679-3A926CD4EB15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3126B9-1FC7-4640-ABAB-E1D972E80AC9}"/>
              </a:ext>
            </a:extLst>
          </p:cNvPr>
          <p:cNvSpPr txBox="1"/>
          <p:nvPr/>
        </p:nvSpPr>
        <p:spPr>
          <a:xfrm>
            <a:off x="5768411" y="4261901"/>
            <a:ext cx="67084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For Zoom Meetings make this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 conversational as if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 are person.  Build trust.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500309-916D-4E87-A0B1-707DCA4E3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882" y="4336546"/>
            <a:ext cx="475529" cy="475529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9F6C4-A0A4-4775-A87F-239B7045A5D8}"/>
              </a:ext>
            </a:extLst>
          </p:cNvPr>
          <p:cNvSpPr txBox="1"/>
          <p:nvPr/>
        </p:nvSpPr>
        <p:spPr>
          <a:xfrm>
            <a:off x="3162650" y="1492875"/>
            <a:ext cx="1785522" cy="19361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DE790-11A2-486C-BB40-BFB1BA90A186}"/>
              </a:ext>
            </a:extLst>
          </p:cNvPr>
          <p:cNvSpPr txBox="1"/>
          <p:nvPr/>
        </p:nvSpPr>
        <p:spPr>
          <a:xfrm>
            <a:off x="417368" y="1492875"/>
            <a:ext cx="1537267" cy="193612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6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4388830-E43A-419C-B3F5-174344258658}"/>
              </a:ext>
            </a:extLst>
          </p:cNvPr>
          <p:cNvSpPr txBox="1"/>
          <p:nvPr/>
        </p:nvSpPr>
        <p:spPr>
          <a:xfrm>
            <a:off x="345989" y="983760"/>
            <a:ext cx="17475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4" name="Picture 23" descr="A close up of a person&#10;&#10;Description automatically generated">
            <a:extLst>
              <a:ext uri="{FF2B5EF4-FFF2-40B4-BE49-F238E27FC236}">
                <a16:creationId xmlns:a16="http://schemas.microsoft.com/office/drawing/2014/main" id="{009908C9-1736-4B97-BC68-288438CBC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8" y="1449285"/>
            <a:ext cx="6447917" cy="39521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A80E85-F92B-4D5F-9C01-06E9C20F2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98" y="6082925"/>
            <a:ext cx="853514" cy="646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6A2E81-35D1-4606-8A04-4CD8FB88D8F5}"/>
              </a:ext>
            </a:extLst>
          </p:cNvPr>
          <p:cNvSpPr txBox="1"/>
          <p:nvPr/>
        </p:nvSpPr>
        <p:spPr>
          <a:xfrm>
            <a:off x="7118420" y="1353092"/>
            <a:ext cx="52344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Wait.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Let the visitors expand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 their response during the meeting.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F70E0B-57CC-457C-9954-42FAA1986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7088FF-6D7B-488D-9FE5-08A101D9D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2FEFAF-B315-4420-B326-1A4FF3C89D1A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F7FA2B9-0160-4D68-AD96-CC49EC0D1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2FCAB3-A9C9-4A2F-BFC7-DFBB1B5C3F2F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1B253-EF99-4BCE-BF62-69A22151F3B6}"/>
              </a:ext>
            </a:extLst>
          </p:cNvPr>
          <p:cNvSpPr txBox="1"/>
          <p:nvPr/>
        </p:nvSpPr>
        <p:spPr>
          <a:xfrm>
            <a:off x="345989" y="3899749"/>
            <a:ext cx="6447917" cy="126191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6231DA-A459-4ECA-A06B-0C6B4CB4F962}"/>
              </a:ext>
            </a:extLst>
          </p:cNvPr>
          <p:cNvSpPr txBox="1"/>
          <p:nvPr/>
        </p:nvSpPr>
        <p:spPr>
          <a:xfrm>
            <a:off x="361118" y="4145694"/>
            <a:ext cx="626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W.A.I.T.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 </a:t>
            </a:r>
            <a:r>
              <a:rPr lang="en-US" sz="3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alking?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09BC5D-18A6-426C-A501-56BC0AED572B}"/>
              </a:ext>
            </a:extLst>
          </p:cNvPr>
          <p:cNvSpPr txBox="1"/>
          <p:nvPr/>
        </p:nvSpPr>
        <p:spPr>
          <a:xfrm>
            <a:off x="7118420" y="4625676"/>
            <a:ext cx="619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oes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Visitor want?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A363D2-8210-45F7-BAAC-61A9D022D14F}"/>
              </a:ext>
            </a:extLst>
          </p:cNvPr>
          <p:cNvSpPr txBox="1"/>
          <p:nvPr/>
        </p:nvSpPr>
        <p:spPr>
          <a:xfrm>
            <a:off x="256374" y="515068"/>
            <a:ext cx="119356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impressed you most about the meeting?”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F2BCC-210D-49B1-B7D3-509E28423CD4}"/>
              </a:ext>
            </a:extLst>
          </p:cNvPr>
          <p:cNvSpPr txBox="1"/>
          <p:nvPr/>
        </p:nvSpPr>
        <p:spPr>
          <a:xfrm>
            <a:off x="4999290" y="1470649"/>
            <a:ext cx="1794616" cy="220340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7BAB3-01EE-4105-80DA-6FFFDEF87F0E}"/>
              </a:ext>
            </a:extLst>
          </p:cNvPr>
          <p:cNvSpPr txBox="1"/>
          <p:nvPr/>
        </p:nvSpPr>
        <p:spPr>
          <a:xfrm>
            <a:off x="361118" y="1482518"/>
            <a:ext cx="1954792" cy="220145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8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glasses looking at the camera&#10;&#10;Description automatically generated">
            <a:extLst>
              <a:ext uri="{FF2B5EF4-FFF2-40B4-BE49-F238E27FC236}">
                <a16:creationId xmlns:a16="http://schemas.microsoft.com/office/drawing/2014/main" id="{4AF54C6B-AAA7-4304-B218-221F86081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1577550"/>
            <a:ext cx="5215362" cy="389349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14060-FBE8-4D2A-B727-BCD04FFD5364}"/>
              </a:ext>
            </a:extLst>
          </p:cNvPr>
          <p:cNvSpPr txBox="1"/>
          <p:nvPr/>
        </p:nvSpPr>
        <p:spPr>
          <a:xfrm>
            <a:off x="5829227" y="1472576"/>
            <a:ext cx="45472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prepared to answer with 1-2 sentence testimonial.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a member story if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Summarize &amp; get back to conversation on impressions.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14671-2D68-4153-A63A-B84FA7BB191C}"/>
              </a:ext>
            </a:extLst>
          </p:cNvPr>
          <p:cNvSpPr txBox="1"/>
          <p:nvPr/>
        </p:nvSpPr>
        <p:spPr>
          <a:xfrm>
            <a:off x="0" y="24882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are you currently doing to 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new clients &amp; market your business?”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39EC46-F01D-4302-A069-18950C07E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02" y="6131226"/>
            <a:ext cx="853514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AB5B2E7-D56E-40F4-B110-055B7512191C}"/>
              </a:ext>
            </a:extLst>
          </p:cNvPr>
          <p:cNvSpPr txBox="1"/>
          <p:nvPr/>
        </p:nvSpPr>
        <p:spPr>
          <a:xfrm>
            <a:off x="2740420" y="5926355"/>
            <a:ext cx="7751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BNI experience can you re-tell?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B8832-0C08-4E11-A0D8-823DC98C1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809" y="5926355"/>
            <a:ext cx="475529" cy="499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CE7AF8-4419-47D1-A680-79B1CFCCF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D3028A-5BB7-4E84-9D32-A7B28E550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12DC4B-8200-41D8-A0FD-FA1CD7C721EC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0CAED5A6-1F54-4B0E-A114-9E9408493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414FFE-BE89-46A5-96D8-B851285C22EC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479138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1C5C40-C5E2-44AF-A409-197C5151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8" y="6082925"/>
            <a:ext cx="85351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50318D-3031-48A1-8AD1-6B744099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073E0-D66A-4DE2-A6A0-417D834DB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DBED4F-9544-423A-BD92-71A85D0E8B95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17918EA-568F-49A6-9E93-7D739E38BC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E4E86-E84C-4291-858D-46F601F12448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9AE588-7565-46D0-8D9E-7C550A5D87E5}"/>
              </a:ext>
            </a:extLst>
          </p:cNvPr>
          <p:cNvSpPr txBox="1"/>
          <p:nvPr/>
        </p:nvSpPr>
        <p:spPr>
          <a:xfrm>
            <a:off x="23974" y="134224"/>
            <a:ext cx="1216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“Most of our visitors have questions about 2 considerations. 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&amp; MONEY</a:t>
            </a:r>
          </a:p>
          <a:p>
            <a:pPr algn="ctr"/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2 finite resources”</a:t>
            </a:r>
          </a:p>
        </p:txBody>
      </p:sp>
      <p:pic>
        <p:nvPicPr>
          <p:cNvPr id="24" name="Picture 23" descr="Half face clock on a wall">
            <a:extLst>
              <a:ext uri="{FF2B5EF4-FFF2-40B4-BE49-F238E27FC236}">
                <a16:creationId xmlns:a16="http://schemas.microsoft.com/office/drawing/2014/main" id="{A93A4CE2-5154-44B9-AB98-94FA60B05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4" y="751809"/>
            <a:ext cx="2132810" cy="1534820"/>
          </a:xfrm>
          <a:prstGeom prst="rect">
            <a:avLst/>
          </a:prstGeom>
        </p:spPr>
      </p:pic>
      <p:pic>
        <p:nvPicPr>
          <p:cNvPr id="30" name="Graphic 29" descr="Money with solid fill">
            <a:extLst>
              <a:ext uri="{FF2B5EF4-FFF2-40B4-BE49-F238E27FC236}">
                <a16:creationId xmlns:a16="http://schemas.microsoft.com/office/drawing/2014/main" id="{0998A0F3-6BAD-4CB8-9975-424C64952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4429" y="417282"/>
            <a:ext cx="1869347" cy="18693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8B208F7-3A01-4D01-B470-4B495C1173C8}"/>
              </a:ext>
            </a:extLst>
          </p:cNvPr>
          <p:cNvSpPr txBox="1"/>
          <p:nvPr/>
        </p:nvSpPr>
        <p:spPr>
          <a:xfrm>
            <a:off x="450730" y="2397949"/>
            <a:ext cx="50692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90 minute - weekly marketing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 absences in rolling 6-month period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-allows for substitutes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1-2-1 meeting for referral strategies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Commitment = Return on Investment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E25ADF-69CD-43E5-A25A-181F0BE3CBEA}"/>
              </a:ext>
            </a:extLst>
          </p:cNvPr>
          <p:cNvSpPr txBox="1"/>
          <p:nvPr/>
        </p:nvSpPr>
        <p:spPr>
          <a:xfrm>
            <a:off x="5776698" y="2397949"/>
            <a:ext cx="59645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Dues are $xxx yearly. Credit card, check or PayPal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One time processing fee of $xxx.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Chapter dues are $xxx. </a:t>
            </a:r>
          </a:p>
        </p:txBody>
      </p:sp>
    </p:spTree>
    <p:extLst>
      <p:ext uri="{BB962C8B-B14F-4D97-AF65-F5344CB8AC3E}">
        <p14:creationId xmlns:p14="http://schemas.microsoft.com/office/powerpoint/2010/main" val="4024537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C8E6-E6A9-4A0A-BA11-BE8A9F9A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" y="259547"/>
            <a:ext cx="12192000" cy="492171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DON’T MISS THIS STEP!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7ADC6-6988-4916-9BB3-538AAE11454B}"/>
              </a:ext>
            </a:extLst>
          </p:cNvPr>
          <p:cNvSpPr txBox="1"/>
          <p:nvPr/>
        </p:nvSpPr>
        <p:spPr>
          <a:xfrm>
            <a:off x="16476" y="5696199"/>
            <a:ext cx="12175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them to Apply!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Be genuine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DA15-4A29-4645-9C7C-00EB34D92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8" y="6085356"/>
            <a:ext cx="853514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90AE0-C745-4F66-951E-2A910D04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B56EC-F5A0-4A85-B5C6-CC33EC69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6F795-6089-4DBD-8F28-934AFC6080A0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4379F9A-501F-4A4E-B37E-EF1BB54E1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4FEA7-C217-4020-9494-03A7069BCB23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24645-EFE3-4D8F-A478-8E5092F68713}"/>
              </a:ext>
            </a:extLst>
          </p:cNvPr>
          <p:cNvSpPr txBox="1"/>
          <p:nvPr/>
        </p:nvSpPr>
        <p:spPr>
          <a:xfrm>
            <a:off x="0" y="3876955"/>
            <a:ext cx="121680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Drop the Link or the QR for the application in the Chat.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Have the QR code on your newsletter &amp; business cards.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299F6C-E0D7-48FC-96C5-AB4F85A5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15" y="1248213"/>
            <a:ext cx="2479276" cy="24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595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2A2137A-7735-404D-A561-28A913E7C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45" y="1089791"/>
            <a:ext cx="3060700" cy="208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AC7BB3-32B3-40D6-AB6B-12EC67A57A9A}"/>
              </a:ext>
            </a:extLst>
          </p:cNvPr>
          <p:cNvSpPr txBox="1"/>
          <p:nvPr/>
        </p:nvSpPr>
        <p:spPr>
          <a:xfrm>
            <a:off x="-68005" y="2967462"/>
            <a:ext cx="12192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Post-Meeting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CA2AE-E845-48F1-8F8D-DE10E3EBCC09}"/>
              </a:ext>
            </a:extLst>
          </p:cNvPr>
          <p:cNvSpPr txBox="1"/>
          <p:nvPr/>
        </p:nvSpPr>
        <p:spPr>
          <a:xfrm>
            <a:off x="4317995" y="2401005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2F171-63F5-457F-AA08-C7744F4C9DE4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AC1BE-82E8-4107-A325-0710B2DC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5A465D-D272-49BC-9E07-082BCA606B2B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8614810-814A-4A87-9C46-DBF1CC7AF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5A3EC7-15E3-477A-9EC4-63A64F216F75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B0C65-36D2-4A89-99A5-AEBCF2A3CE13}"/>
              </a:ext>
            </a:extLst>
          </p:cNvPr>
          <p:cNvSpPr txBox="1"/>
          <p:nvPr/>
        </p:nvSpPr>
        <p:spPr>
          <a:xfrm>
            <a:off x="23974" y="5097855"/>
            <a:ext cx="12168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www.BNILTResources ~ Visitor Host</a:t>
            </a:r>
          </a:p>
        </p:txBody>
      </p:sp>
    </p:spTree>
    <p:extLst>
      <p:ext uri="{BB962C8B-B14F-4D97-AF65-F5344CB8AC3E}">
        <p14:creationId xmlns:p14="http://schemas.microsoft.com/office/powerpoint/2010/main" val="2860588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3C8E6-E6A9-4A0A-BA11-BE8A9F9A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" y="259547"/>
            <a:ext cx="12192000" cy="492171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STEP 5: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B7ADC6-6988-4916-9BB3-538AAE11454B}"/>
              </a:ext>
            </a:extLst>
          </p:cNvPr>
          <p:cNvSpPr txBox="1"/>
          <p:nvPr/>
        </p:nvSpPr>
        <p:spPr>
          <a:xfrm>
            <a:off x="1308073" y="4866950"/>
            <a:ext cx="924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Follow-up within 24 hours.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6DA15-4A29-4645-9C7C-00EB34D92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8" y="6085356"/>
            <a:ext cx="853514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E90AE0-C745-4F66-951E-2A910D040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1B56EC-F5A0-4A85-B5C6-CC33EC691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6F795-6089-4DBD-8F28-934AFC6080A0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4379F9A-501F-4A4E-B37E-EF1BB54E1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94FEA7-C217-4020-9494-03A7069BCB23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24645-EFE3-4D8F-A478-8E5092F68713}"/>
              </a:ext>
            </a:extLst>
          </p:cNvPr>
          <p:cNvSpPr txBox="1"/>
          <p:nvPr/>
        </p:nvSpPr>
        <p:spPr>
          <a:xfrm>
            <a:off x="0" y="430849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Drop the Link or the QR for the application in your follow-up</a:t>
            </a:r>
          </a:p>
        </p:txBody>
      </p:sp>
      <p:pic>
        <p:nvPicPr>
          <p:cNvPr id="18" name="Graphic 17" descr="Speaker phone with solid fill">
            <a:extLst>
              <a:ext uri="{FF2B5EF4-FFF2-40B4-BE49-F238E27FC236}">
                <a16:creationId xmlns:a16="http://schemas.microsoft.com/office/drawing/2014/main" id="{D41CB984-DE35-4BEA-A0E4-25B9F8476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488" y="1754065"/>
            <a:ext cx="1674935" cy="1674935"/>
          </a:xfrm>
          <a:prstGeom prst="rect">
            <a:avLst/>
          </a:prstGeom>
        </p:spPr>
      </p:pic>
      <p:pic>
        <p:nvPicPr>
          <p:cNvPr id="20" name="Graphic 19" descr="No Phones with solid fill">
            <a:extLst>
              <a:ext uri="{FF2B5EF4-FFF2-40B4-BE49-F238E27FC236}">
                <a16:creationId xmlns:a16="http://schemas.microsoft.com/office/drawing/2014/main" id="{BDEB13A3-0FE7-4C11-BB20-F7E0E2B074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7612" y="1754065"/>
            <a:ext cx="1815358" cy="18153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299F6C-E0D7-48FC-96C5-AB4F85A5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69" y="166442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Laptop with solid fill">
            <a:extLst>
              <a:ext uri="{FF2B5EF4-FFF2-40B4-BE49-F238E27FC236}">
                <a16:creationId xmlns:a16="http://schemas.microsoft.com/office/drawing/2014/main" id="{DA3BFE82-1A10-4F05-AAE8-925F1E7A8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828" y="1738244"/>
            <a:ext cx="1788367" cy="17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0509CA-9918-4366-B52F-0A29B160F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80" y="1056785"/>
            <a:ext cx="3830877" cy="5417424"/>
          </a:xfrm>
          <a:prstGeom prst="rect">
            <a:avLst/>
          </a:prstGeom>
          <a:ln w="571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FD25C0-0F23-42B0-88F0-DB21B93B53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71" y="1056785"/>
            <a:ext cx="3830877" cy="5417425"/>
          </a:xfrm>
          <a:prstGeom prst="rect">
            <a:avLst/>
          </a:prstGeom>
          <a:ln w="5715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817CF-1D3B-45DF-BF7E-A72C44A7CB5C}"/>
              </a:ext>
            </a:extLst>
          </p:cNvPr>
          <p:cNvSpPr txBox="1"/>
          <p:nvPr/>
        </p:nvSpPr>
        <p:spPr>
          <a:xfrm>
            <a:off x="0" y="410760"/>
            <a:ext cx="12192000" cy="5025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DDEB3-CCC3-4362-B1F3-6E4FD5F5E35C}"/>
              </a:ext>
            </a:extLst>
          </p:cNvPr>
          <p:cNvSpPr txBox="1"/>
          <p:nvPr/>
        </p:nvSpPr>
        <p:spPr>
          <a:xfrm>
            <a:off x="23975" y="410760"/>
            <a:ext cx="1209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ORIENTATION HANDOUTS &amp; LINK / QR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32703-0712-47B9-9767-8962E11BE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42" y="6124124"/>
            <a:ext cx="85351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9E6C91-997F-4EB0-8433-17D269FCA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803EFB-F976-46F3-973C-D43A1DE21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D6926D-D0FB-4D22-A2FB-3D82A58AA528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2F4823B-0AED-4D55-846E-7C6FE2F668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88B80D-D968-4E43-BA91-EF9216F75D94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428079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7AE9A-9EBB-499E-8CEB-CC434C31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5" y="1865272"/>
            <a:ext cx="5071369" cy="3704358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131F1411-703F-4A1D-B40D-EF78B045A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42" y="1865272"/>
            <a:ext cx="5507088" cy="367627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DE26D-E3F7-4A37-BDAF-EA35E568D063}"/>
              </a:ext>
            </a:extLst>
          </p:cNvPr>
          <p:cNvSpPr txBox="1"/>
          <p:nvPr/>
        </p:nvSpPr>
        <p:spPr>
          <a:xfrm>
            <a:off x="3004882" y="79182"/>
            <a:ext cx="6098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$1000 Visitor Experience!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$200 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BFBE7-4E4D-46D5-9457-2847FD90C618}"/>
              </a:ext>
            </a:extLst>
          </p:cNvPr>
          <p:cNvSpPr txBox="1"/>
          <p:nvPr/>
        </p:nvSpPr>
        <p:spPr>
          <a:xfrm>
            <a:off x="0" y="6040074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B51CAAA-C7B0-4EB1-B8F2-E7B570C1AD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786942"/>
            <a:ext cx="1361098" cy="521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111526-445A-4C8E-B353-0C3689849BDD}"/>
              </a:ext>
            </a:extLst>
          </p:cNvPr>
          <p:cNvSpPr txBox="1"/>
          <p:nvPr/>
        </p:nvSpPr>
        <p:spPr>
          <a:xfrm>
            <a:off x="0" y="6308940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2549349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2A2137A-7735-404D-A561-28A913E7C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45" y="1089791"/>
            <a:ext cx="3060700" cy="208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9CA2AE-E845-48F1-8F8D-DE10E3EBCC09}"/>
              </a:ext>
            </a:extLst>
          </p:cNvPr>
          <p:cNvSpPr txBox="1"/>
          <p:nvPr/>
        </p:nvSpPr>
        <p:spPr>
          <a:xfrm>
            <a:off x="4317995" y="2401005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2F171-63F5-457F-AA08-C7744F4C9DE4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07FAC5-AC48-46C6-B04C-4184F4A2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7" y="6080969"/>
            <a:ext cx="85351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3630F-694E-444C-8B62-570DDE610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136823"/>
            <a:ext cx="853514" cy="646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507E6F-962D-4E59-8B91-160861057246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25AE769-2AAF-4788-9B7C-C298B02A89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43CB27-0135-422F-8B50-8DF3C0D6ACA5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C7BB3-32B3-40D6-AB6B-12EC67A57A9A}"/>
              </a:ext>
            </a:extLst>
          </p:cNvPr>
          <p:cNvSpPr txBox="1"/>
          <p:nvPr/>
        </p:nvSpPr>
        <p:spPr>
          <a:xfrm>
            <a:off x="-68005" y="2078178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Visitor Host</a:t>
            </a:r>
          </a:p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Follow-up in BNI 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D4039C-2070-4CCB-AAAB-EBFB29C96F2F}"/>
              </a:ext>
            </a:extLst>
          </p:cNvPr>
          <p:cNvSpPr txBox="1"/>
          <p:nvPr/>
        </p:nvSpPr>
        <p:spPr>
          <a:xfrm>
            <a:off x="3751604" y="5036583"/>
            <a:ext cx="4178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review of changes)</a:t>
            </a:r>
          </a:p>
        </p:txBody>
      </p:sp>
    </p:spTree>
    <p:extLst>
      <p:ext uri="{BB962C8B-B14F-4D97-AF65-F5344CB8AC3E}">
        <p14:creationId xmlns:p14="http://schemas.microsoft.com/office/powerpoint/2010/main" val="1470838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EC336-095B-4541-9E10-C068E6C6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25" y="-1417243"/>
            <a:ext cx="14889266" cy="8121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8BCA6-6A3B-44FD-A29E-32B27523DD38}"/>
              </a:ext>
            </a:extLst>
          </p:cNvPr>
          <p:cNvSpPr txBox="1"/>
          <p:nvPr/>
        </p:nvSpPr>
        <p:spPr>
          <a:xfrm>
            <a:off x="1051133" y="3205179"/>
            <a:ext cx="1948440" cy="3693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5401D-7C5E-47D6-8A91-538F6E6EC2D8}"/>
              </a:ext>
            </a:extLst>
          </p:cNvPr>
          <p:cNvSpPr txBox="1"/>
          <p:nvPr/>
        </p:nvSpPr>
        <p:spPr>
          <a:xfrm>
            <a:off x="2358640" y="698347"/>
            <a:ext cx="1102407" cy="6409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8F61C-5059-45D1-A056-A30404E9C4B1}"/>
              </a:ext>
            </a:extLst>
          </p:cNvPr>
          <p:cNvSpPr txBox="1"/>
          <p:nvPr/>
        </p:nvSpPr>
        <p:spPr>
          <a:xfrm>
            <a:off x="3349950" y="3315240"/>
            <a:ext cx="274604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16FF3-432C-4363-95AA-EED483A4A885}"/>
              </a:ext>
            </a:extLst>
          </p:cNvPr>
          <p:cNvSpPr txBox="1"/>
          <p:nvPr/>
        </p:nvSpPr>
        <p:spPr>
          <a:xfrm>
            <a:off x="5383851" y="3956703"/>
            <a:ext cx="3537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Key Word: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BE5CA-253F-4180-945D-1CD6DA5E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951" y="5824595"/>
            <a:ext cx="853514" cy="646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0BD43-67A9-46D3-BE89-6FA495DF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394" y="5880449"/>
            <a:ext cx="853514" cy="646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715A4-DAF7-4B58-8209-A6A311822C73}"/>
              </a:ext>
            </a:extLst>
          </p:cNvPr>
          <p:cNvSpPr txBox="1"/>
          <p:nvPr/>
        </p:nvSpPr>
        <p:spPr>
          <a:xfrm>
            <a:off x="-417368" y="5842423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D76B6E8-CF8B-4EE1-BC75-50DDD9224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91"/>
            <a:ext cx="1361098" cy="52199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2A3DB3-5F31-4DA8-8804-B167CACE2041}"/>
              </a:ext>
            </a:extLst>
          </p:cNvPr>
          <p:cNvSpPr txBox="1"/>
          <p:nvPr/>
        </p:nvSpPr>
        <p:spPr>
          <a:xfrm>
            <a:off x="-417368" y="6111289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3E199-D5F5-4784-A53F-8A9406F6E5D5}"/>
              </a:ext>
            </a:extLst>
          </p:cNvPr>
          <p:cNvSpPr txBox="1"/>
          <p:nvPr/>
        </p:nvSpPr>
        <p:spPr>
          <a:xfrm>
            <a:off x="3349950" y="3300983"/>
            <a:ext cx="2746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Visitor Registration Portal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24B98-F798-43EA-8632-7E4BC4816437}"/>
              </a:ext>
            </a:extLst>
          </p:cNvPr>
          <p:cNvSpPr txBox="1"/>
          <p:nvPr/>
        </p:nvSpPr>
        <p:spPr>
          <a:xfrm>
            <a:off x="1128044" y="3235956"/>
            <a:ext cx="1871529" cy="3077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Shortcuts</a:t>
            </a:r>
          </a:p>
        </p:txBody>
      </p:sp>
    </p:spTree>
    <p:extLst>
      <p:ext uri="{BB962C8B-B14F-4D97-AF65-F5344CB8AC3E}">
        <p14:creationId xmlns:p14="http://schemas.microsoft.com/office/powerpoint/2010/main" val="2401221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F0C14A7-3211-49B6-B542-8158A3610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4" y="197141"/>
            <a:ext cx="12192000" cy="6650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0A093-54B0-44BE-9E8E-D40C1731A34F}"/>
              </a:ext>
            </a:extLst>
          </p:cNvPr>
          <p:cNvSpPr txBox="1"/>
          <p:nvPr/>
        </p:nvSpPr>
        <p:spPr>
          <a:xfrm>
            <a:off x="23974" y="5486400"/>
            <a:ext cx="12098117" cy="1199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2B4CF-61E7-4BD9-B55C-60DE004F7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17" y="6005468"/>
            <a:ext cx="85351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E875CA-F333-4F22-A178-83BB4B986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4" y="6061322"/>
            <a:ext cx="853514" cy="646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404DB9-F4F4-4D78-B9F4-4AB14D2E3018}"/>
              </a:ext>
            </a:extLst>
          </p:cNvPr>
          <p:cNvSpPr txBox="1"/>
          <p:nvPr/>
        </p:nvSpPr>
        <p:spPr>
          <a:xfrm>
            <a:off x="23974" y="6023296"/>
            <a:ext cx="1290801" cy="375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7DE5349-77CD-46A7-BB2C-039C9494B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770164"/>
            <a:ext cx="1361098" cy="521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7CF2F-F7CB-412E-9E38-F5975604CAE6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77F71C-F2E0-4091-8902-7AFCD57310A7}"/>
              </a:ext>
            </a:extLst>
          </p:cNvPr>
          <p:cNvSpPr txBox="1"/>
          <p:nvPr/>
        </p:nvSpPr>
        <p:spPr>
          <a:xfrm>
            <a:off x="1965400" y="3342191"/>
            <a:ext cx="28522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Add Visitor Registration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E5035-DE03-490C-B13D-62E3DCCD8055}"/>
              </a:ext>
            </a:extLst>
          </p:cNvPr>
          <p:cNvSpPr txBox="1"/>
          <p:nvPr/>
        </p:nvSpPr>
        <p:spPr>
          <a:xfrm>
            <a:off x="1592182" y="2357306"/>
            <a:ext cx="2852257" cy="230832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34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F0C14A7-3211-49B6-B542-8158A3610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5" y="134951"/>
            <a:ext cx="12192000" cy="6650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E5035-DE03-490C-B13D-62E3DCCD8055}"/>
              </a:ext>
            </a:extLst>
          </p:cNvPr>
          <p:cNvSpPr txBox="1"/>
          <p:nvPr/>
        </p:nvSpPr>
        <p:spPr>
          <a:xfrm>
            <a:off x="4784521" y="2382473"/>
            <a:ext cx="2843868" cy="230832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10A6F-3C1F-4939-8BC7-E6EC9318C4ED}"/>
              </a:ext>
            </a:extLst>
          </p:cNvPr>
          <p:cNvSpPr txBox="1"/>
          <p:nvPr/>
        </p:nvSpPr>
        <p:spPr>
          <a:xfrm>
            <a:off x="7628389" y="2382473"/>
            <a:ext cx="2843868" cy="230832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403287-4A1A-4E4B-90A8-E3DF9BCC8A06}"/>
              </a:ext>
            </a:extLst>
          </p:cNvPr>
          <p:cNvSpPr txBox="1"/>
          <p:nvPr/>
        </p:nvSpPr>
        <p:spPr>
          <a:xfrm>
            <a:off x="67112" y="5763237"/>
            <a:ext cx="12063369" cy="91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A5D565-E976-46E6-B7B4-07B7FF2E3F2E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7D310-6FE3-4146-AC2C-78220938B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BD09A-15CD-4918-BBC7-A0B9EC4661C7}"/>
              </a:ext>
            </a:extLst>
          </p:cNvPr>
          <p:cNvSpPr txBox="1"/>
          <p:nvPr/>
        </p:nvSpPr>
        <p:spPr>
          <a:xfrm>
            <a:off x="4795736" y="5000017"/>
            <a:ext cx="5457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Word: </a:t>
            </a:r>
          </a:p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E2B40-F880-4157-B517-E082ECF8BB26}"/>
              </a:ext>
            </a:extLst>
          </p:cNvPr>
          <p:cNvSpPr txBox="1"/>
          <p:nvPr/>
        </p:nvSpPr>
        <p:spPr>
          <a:xfrm>
            <a:off x="5015219" y="3259723"/>
            <a:ext cx="238247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Visitor Registrations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F14A1-8ECA-412D-B747-4BB22665BC95}"/>
              </a:ext>
            </a:extLst>
          </p:cNvPr>
          <p:cNvSpPr txBox="1"/>
          <p:nvPr/>
        </p:nvSpPr>
        <p:spPr>
          <a:xfrm>
            <a:off x="7859086" y="3290765"/>
            <a:ext cx="2097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Mark Attendance</a:t>
            </a:r>
          </a:p>
        </p:txBody>
      </p:sp>
    </p:spTree>
    <p:extLst>
      <p:ext uri="{BB962C8B-B14F-4D97-AF65-F5344CB8AC3E}">
        <p14:creationId xmlns:p14="http://schemas.microsoft.com/office/powerpoint/2010/main" val="3061837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FCC85D9-B327-4C7D-8AEB-77DD1DB80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19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85ABC7-86AA-4D46-B6D5-9B3ED136640E}"/>
              </a:ext>
            </a:extLst>
          </p:cNvPr>
          <p:cNvSpPr txBox="1"/>
          <p:nvPr/>
        </p:nvSpPr>
        <p:spPr>
          <a:xfrm>
            <a:off x="5796793" y="1610686"/>
            <a:ext cx="4219662" cy="90601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46F828-6801-479F-856F-73AA8B93EC24}"/>
              </a:ext>
            </a:extLst>
          </p:cNvPr>
          <p:cNvSpPr txBox="1"/>
          <p:nvPr/>
        </p:nvSpPr>
        <p:spPr>
          <a:xfrm>
            <a:off x="58723" y="5738070"/>
            <a:ext cx="12071758" cy="10570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1A2BCE-B34A-4738-B7D1-C497FA1B93F1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E674A8-5493-4270-BB15-46F7C6BD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118937-BB27-4E1C-A57D-A0DB162E59C8}"/>
              </a:ext>
            </a:extLst>
          </p:cNvPr>
          <p:cNvSpPr txBox="1"/>
          <p:nvPr/>
        </p:nvSpPr>
        <p:spPr>
          <a:xfrm>
            <a:off x="722749" y="2867670"/>
            <a:ext cx="31039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92055F-1FAB-4271-8CAF-A7C4A4D1EC99}"/>
              </a:ext>
            </a:extLst>
          </p:cNvPr>
          <p:cNvSpPr txBox="1"/>
          <p:nvPr/>
        </p:nvSpPr>
        <p:spPr>
          <a:xfrm>
            <a:off x="1125420" y="2681855"/>
            <a:ext cx="2146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Visitor </a:t>
            </a:r>
            <a:r>
              <a:rPr lang="en-US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Registrant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E30EF-A844-4920-8BAC-AB15253B32A8}"/>
              </a:ext>
            </a:extLst>
          </p:cNvPr>
          <p:cNvSpPr txBox="1"/>
          <p:nvPr/>
        </p:nvSpPr>
        <p:spPr>
          <a:xfrm>
            <a:off x="6206455" y="1812022"/>
            <a:ext cx="1700169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Date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6DF48-5827-4775-ACED-518A62E4C006}"/>
              </a:ext>
            </a:extLst>
          </p:cNvPr>
          <p:cNvSpPr txBox="1"/>
          <p:nvPr/>
        </p:nvSpPr>
        <p:spPr>
          <a:xfrm>
            <a:off x="630469" y="2725165"/>
            <a:ext cx="494951" cy="65434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93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3995273-F0EB-4F15-8414-94B3AA41F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60AB01-BA94-4C53-B41D-771BD0B483E6}"/>
              </a:ext>
            </a:extLst>
          </p:cNvPr>
          <p:cNvSpPr txBox="1"/>
          <p:nvPr/>
        </p:nvSpPr>
        <p:spPr>
          <a:xfrm>
            <a:off x="58723" y="6023295"/>
            <a:ext cx="2105637" cy="6627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1AA72-BBD2-49D0-A943-B903A161513C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C9249-932C-4395-868B-A59834E4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108E2E-3B09-4566-9871-35BCAF038E41}"/>
              </a:ext>
            </a:extLst>
          </p:cNvPr>
          <p:cNvSpPr txBox="1"/>
          <p:nvPr/>
        </p:nvSpPr>
        <p:spPr>
          <a:xfrm>
            <a:off x="8657439" y="4303552"/>
            <a:ext cx="12835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Invited By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5FD71-5FCA-445A-A742-66F9448877CF}"/>
              </a:ext>
            </a:extLst>
          </p:cNvPr>
          <p:cNvSpPr txBox="1"/>
          <p:nvPr/>
        </p:nvSpPr>
        <p:spPr>
          <a:xfrm>
            <a:off x="8539993" y="4362275"/>
            <a:ext cx="2986480" cy="1258349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76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A459AF9-49C2-413E-90B8-588F58010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20"/>
            <a:ext cx="12192000" cy="66501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965D6A-A38D-4E82-823F-3A5811E4AB99}"/>
              </a:ext>
            </a:extLst>
          </p:cNvPr>
          <p:cNvSpPr txBox="1"/>
          <p:nvPr/>
        </p:nvSpPr>
        <p:spPr>
          <a:xfrm>
            <a:off x="8531603" y="4941116"/>
            <a:ext cx="3112315" cy="86406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5C3C6-036B-47B5-9A58-6CA77EC1BAC6}"/>
              </a:ext>
            </a:extLst>
          </p:cNvPr>
          <p:cNvSpPr txBox="1"/>
          <p:nvPr/>
        </p:nvSpPr>
        <p:spPr>
          <a:xfrm>
            <a:off x="8623882" y="2305475"/>
            <a:ext cx="135062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Visitor 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B635A-C04D-42B0-94A2-F4382B08B490}"/>
              </a:ext>
            </a:extLst>
          </p:cNvPr>
          <p:cNvSpPr txBox="1"/>
          <p:nvPr/>
        </p:nvSpPr>
        <p:spPr>
          <a:xfrm>
            <a:off x="10165358" y="5805181"/>
            <a:ext cx="1814120" cy="6956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68CAD1-5EE1-4354-BC8F-0C1AB5E07C9E}"/>
              </a:ext>
            </a:extLst>
          </p:cNvPr>
          <p:cNvSpPr txBox="1"/>
          <p:nvPr/>
        </p:nvSpPr>
        <p:spPr>
          <a:xfrm>
            <a:off x="8569353" y="2278811"/>
            <a:ext cx="1459683" cy="153323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BF8170-1DB3-4574-817C-5FAA95BC1095}"/>
              </a:ext>
            </a:extLst>
          </p:cNvPr>
          <p:cNvSpPr txBox="1"/>
          <p:nvPr/>
        </p:nvSpPr>
        <p:spPr>
          <a:xfrm>
            <a:off x="8623881" y="5092117"/>
            <a:ext cx="293614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Follow Up Email Required?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9B8282-0EAA-4855-B32C-C52656A51888}"/>
              </a:ext>
            </a:extLst>
          </p:cNvPr>
          <p:cNvSpPr txBox="1"/>
          <p:nvPr/>
        </p:nvSpPr>
        <p:spPr>
          <a:xfrm>
            <a:off x="10165358" y="5834829"/>
            <a:ext cx="1736521" cy="646331"/>
          </a:xfrm>
          <a:prstGeom prst="rect">
            <a:avLst/>
          </a:prstGeom>
          <a:solidFill>
            <a:srgbClr val="BA404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Attendance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F0999-5C28-4AA2-A53A-9C076CC0692A}"/>
              </a:ext>
            </a:extLst>
          </p:cNvPr>
          <p:cNvSpPr txBox="1"/>
          <p:nvPr/>
        </p:nvSpPr>
        <p:spPr>
          <a:xfrm>
            <a:off x="7443133" y="6253953"/>
            <a:ext cx="272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…then click “Submit”</a:t>
            </a:r>
          </a:p>
        </p:txBody>
      </p:sp>
    </p:spTree>
    <p:extLst>
      <p:ext uri="{BB962C8B-B14F-4D97-AF65-F5344CB8AC3E}">
        <p14:creationId xmlns:p14="http://schemas.microsoft.com/office/powerpoint/2010/main" val="227611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E1FEC336-095B-4541-9E10-C068E6C6A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225" y="-1417243"/>
            <a:ext cx="14889266" cy="81214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78BCA6-6A3B-44FD-A29E-32B27523DD38}"/>
              </a:ext>
            </a:extLst>
          </p:cNvPr>
          <p:cNvSpPr txBox="1"/>
          <p:nvPr/>
        </p:nvSpPr>
        <p:spPr>
          <a:xfrm>
            <a:off x="1051133" y="3205179"/>
            <a:ext cx="1948440" cy="36933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5401D-7C5E-47D6-8A91-538F6E6EC2D8}"/>
              </a:ext>
            </a:extLst>
          </p:cNvPr>
          <p:cNvSpPr txBox="1"/>
          <p:nvPr/>
        </p:nvSpPr>
        <p:spPr>
          <a:xfrm>
            <a:off x="2358640" y="698347"/>
            <a:ext cx="1102407" cy="6409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8F61C-5059-45D1-A056-A30404E9C4B1}"/>
              </a:ext>
            </a:extLst>
          </p:cNvPr>
          <p:cNvSpPr txBox="1"/>
          <p:nvPr/>
        </p:nvSpPr>
        <p:spPr>
          <a:xfrm>
            <a:off x="3422955" y="5601239"/>
            <a:ext cx="2746049" cy="338554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Email Chapter Visitors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16FF3-432C-4363-95AA-EED483A4A885}"/>
              </a:ext>
            </a:extLst>
          </p:cNvPr>
          <p:cNvSpPr txBox="1"/>
          <p:nvPr/>
        </p:nvSpPr>
        <p:spPr>
          <a:xfrm>
            <a:off x="6383709" y="4871103"/>
            <a:ext cx="353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Key Word: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BE5CA-253F-4180-945D-1CD6DA5ED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3951" y="5824595"/>
            <a:ext cx="853514" cy="646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0BD43-67A9-46D3-BE89-6FA495DF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394" y="5880449"/>
            <a:ext cx="853514" cy="646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715A4-DAF7-4B58-8209-A6A311822C73}"/>
              </a:ext>
            </a:extLst>
          </p:cNvPr>
          <p:cNvSpPr txBox="1"/>
          <p:nvPr/>
        </p:nvSpPr>
        <p:spPr>
          <a:xfrm>
            <a:off x="-417368" y="5842423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D76B6E8-CF8B-4EE1-BC75-50DDD9224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9291"/>
            <a:ext cx="1361098" cy="521998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2A3DB3-5F31-4DA8-8804-B167CACE2041}"/>
              </a:ext>
            </a:extLst>
          </p:cNvPr>
          <p:cNvSpPr txBox="1"/>
          <p:nvPr/>
        </p:nvSpPr>
        <p:spPr>
          <a:xfrm>
            <a:off x="-417368" y="6111289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24B98-F798-43EA-8632-7E4BC4816437}"/>
              </a:ext>
            </a:extLst>
          </p:cNvPr>
          <p:cNvSpPr txBox="1"/>
          <p:nvPr/>
        </p:nvSpPr>
        <p:spPr>
          <a:xfrm>
            <a:off x="1128044" y="3235956"/>
            <a:ext cx="1871529" cy="3077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Shortcuts</a:t>
            </a:r>
          </a:p>
        </p:txBody>
      </p:sp>
    </p:spTree>
    <p:extLst>
      <p:ext uri="{BB962C8B-B14F-4D97-AF65-F5344CB8AC3E}">
        <p14:creationId xmlns:p14="http://schemas.microsoft.com/office/powerpoint/2010/main" val="3410136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F68FC24-300C-40C2-AF7E-9144683C4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557" y="783227"/>
            <a:ext cx="7108552" cy="4743099"/>
          </a:xfrm>
          <a:prstGeom prst="rect">
            <a:avLst/>
          </a:prstGeom>
        </p:spPr>
      </p:pic>
      <p:pic>
        <p:nvPicPr>
          <p:cNvPr id="19" name="Picture 1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1E0485A-27FB-4AC0-B3FF-40E054550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691" y="888725"/>
            <a:ext cx="6157871" cy="4532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3F9CBF-19CB-47BC-ACA8-EA529476684F}"/>
              </a:ext>
            </a:extLst>
          </p:cNvPr>
          <p:cNvSpPr txBox="1"/>
          <p:nvPr/>
        </p:nvSpPr>
        <p:spPr>
          <a:xfrm>
            <a:off x="2123676" y="3620228"/>
            <a:ext cx="1120346" cy="369332"/>
          </a:xfrm>
          <a:prstGeom prst="rect">
            <a:avLst/>
          </a:prstGeom>
          <a:solidFill>
            <a:srgbClr val="FFFFFF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10777B-60A8-42B6-98C9-72FAE956BC91}"/>
              </a:ext>
            </a:extLst>
          </p:cNvPr>
          <p:cNvSpPr txBox="1"/>
          <p:nvPr/>
        </p:nvSpPr>
        <p:spPr>
          <a:xfrm>
            <a:off x="2241206" y="3652387"/>
            <a:ext cx="9226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Create Email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56191E-5830-462B-AFA2-33760D2393C8}"/>
              </a:ext>
            </a:extLst>
          </p:cNvPr>
          <p:cNvSpPr txBox="1"/>
          <p:nvPr/>
        </p:nvSpPr>
        <p:spPr>
          <a:xfrm>
            <a:off x="2780784" y="1475176"/>
            <a:ext cx="766119" cy="47779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B6A6B7-C5FE-4C0F-BD75-4A8EA063D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161701">
            <a:off x="3210282" y="4184802"/>
            <a:ext cx="2839113" cy="394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43E98-4FA1-4664-8918-A94D6AA40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4533" y="3361888"/>
            <a:ext cx="6095776" cy="324402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49195A-8D1D-481A-A01A-D5E49DC610F6}"/>
              </a:ext>
            </a:extLst>
          </p:cNvPr>
          <p:cNvSpPr txBox="1"/>
          <p:nvPr/>
        </p:nvSpPr>
        <p:spPr>
          <a:xfrm>
            <a:off x="2683849" y="93506"/>
            <a:ext cx="5766486" cy="64633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 Generates Email 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5CAB4-5F30-4548-B807-4DDF6445C95F}"/>
              </a:ext>
            </a:extLst>
          </p:cNvPr>
          <p:cNvSpPr txBox="1"/>
          <p:nvPr/>
        </p:nvSpPr>
        <p:spPr>
          <a:xfrm>
            <a:off x="2811446" y="1552587"/>
            <a:ext cx="7047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33FE2-2044-4B14-A3C3-E6B074C659C7}"/>
              </a:ext>
            </a:extLst>
          </p:cNvPr>
          <p:cNvSpPr txBox="1"/>
          <p:nvPr/>
        </p:nvSpPr>
        <p:spPr>
          <a:xfrm>
            <a:off x="2780784" y="1621837"/>
            <a:ext cx="883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OPERATIONS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E7315-DFE3-4294-8BAA-D938C6E71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20" y="6109143"/>
            <a:ext cx="853514" cy="646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F2BC7C-AD5C-42FA-A016-98E8DE97CD5D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47435B-BFA4-4737-B5EA-CF3A708319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12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06C7D2-FBB8-4D03-AAFE-F5CCDF3EA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231" y="709641"/>
            <a:ext cx="5355355" cy="3012387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20D55-5521-4005-9D68-D33660D5B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36" y="1769372"/>
            <a:ext cx="4718430" cy="182813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C8BD5F-4893-4B5C-A206-5F464383E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2165">
            <a:off x="3404841" y="1571941"/>
            <a:ext cx="2477412" cy="394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D4D32B-A1C6-460F-8E0D-ACEF82ED5D05}"/>
              </a:ext>
            </a:extLst>
          </p:cNvPr>
          <p:cNvSpPr txBox="1"/>
          <p:nvPr/>
        </p:nvSpPr>
        <p:spPr>
          <a:xfrm>
            <a:off x="1880968" y="1352786"/>
            <a:ext cx="591524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Bcc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EF69CC-2E2D-4AF5-9FD4-2DFC9EEEF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97539">
            <a:off x="2470244" y="1243804"/>
            <a:ext cx="920531" cy="394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98DEA4-5BE6-4061-943A-39E7FA139BBF}"/>
              </a:ext>
            </a:extLst>
          </p:cNvPr>
          <p:cNvSpPr txBox="1"/>
          <p:nvPr/>
        </p:nvSpPr>
        <p:spPr>
          <a:xfrm>
            <a:off x="-146856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 Follows-up with all Visitors by email or call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7FC0B-8E16-46B4-ABEA-7B0397176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578" y="4414467"/>
            <a:ext cx="3081306" cy="153417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8004232-7C6D-4547-862E-E8F4496C6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59" y="4422607"/>
            <a:ext cx="3313897" cy="152603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9E3540-0242-448F-BA18-6A97E89EA956}"/>
              </a:ext>
            </a:extLst>
          </p:cNvPr>
          <p:cNvSpPr txBox="1"/>
          <p:nvPr/>
        </p:nvSpPr>
        <p:spPr>
          <a:xfrm>
            <a:off x="99945" y="3791489"/>
            <a:ext cx="12092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Orientation Attached &amp; Application Link / QR Code 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A463F5-02B0-43B7-B903-50ADC115A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45" y="6129170"/>
            <a:ext cx="853514" cy="646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0A2FCD-2055-4215-8BD8-57E62A584DD6}"/>
              </a:ext>
            </a:extLst>
          </p:cNvPr>
          <p:cNvSpPr txBox="1"/>
          <p:nvPr/>
        </p:nvSpPr>
        <p:spPr>
          <a:xfrm>
            <a:off x="-137370" y="6358773"/>
            <a:ext cx="20183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CC7486-58D0-4B9C-A382-EA4DB8FBB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435" y="5798924"/>
            <a:ext cx="1182727" cy="44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0E94F3-533E-4D70-A7BA-C2D4BA21856F}"/>
              </a:ext>
            </a:extLst>
          </p:cNvPr>
          <p:cNvSpPr txBox="1"/>
          <p:nvPr/>
        </p:nvSpPr>
        <p:spPr>
          <a:xfrm>
            <a:off x="8186131" y="4399406"/>
            <a:ext cx="2095098" cy="19696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A0563D3-7FE2-45E4-8E86-8AF9C3A5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104" y="445377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8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>
            <a:extLst>
              <a:ext uri="{FF2B5EF4-FFF2-40B4-BE49-F238E27FC236}">
                <a16:creationId xmlns:a16="http://schemas.microsoft.com/office/drawing/2014/main" id="{F51FCC65-9923-4710-84D4-15C91170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837"/>
            <a:ext cx="12192000" cy="603151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en-US" b="1" dirty="0">
                <a:solidFill>
                  <a:srgbClr val="C00000"/>
                </a:solidFill>
              </a:rPr>
            </a:br>
            <a:r>
              <a:rPr lang="en-US" sz="3100" b="1" dirty="0">
                <a:solidFill>
                  <a:schemeClr val="bg1"/>
                </a:solidFill>
              </a:rPr>
              <a:t>5 STEPS TO HELP VISITORS ENJOY THE MEETING</a:t>
            </a:r>
            <a:br>
              <a:rPr lang="en-US" sz="2400" dirty="0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33B13-C9CF-4F0A-8DF5-27C72682C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82" y="1983014"/>
            <a:ext cx="4349604" cy="31771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4EDAF-28D0-42BD-86F7-ACC394B05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4" y="6134310"/>
            <a:ext cx="853514" cy="646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54E6A9-A212-4DEA-8E96-30871ECF4962}"/>
              </a:ext>
            </a:extLst>
          </p:cNvPr>
          <p:cNvSpPr txBox="1"/>
          <p:nvPr/>
        </p:nvSpPr>
        <p:spPr>
          <a:xfrm>
            <a:off x="0" y="6107186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DBEC466-0803-4683-B811-F56C76D50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54054"/>
            <a:ext cx="1361098" cy="521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D684A-2141-4B21-A29A-005BB182C6C6}"/>
              </a:ext>
            </a:extLst>
          </p:cNvPr>
          <p:cNvSpPr txBox="1"/>
          <p:nvPr/>
        </p:nvSpPr>
        <p:spPr>
          <a:xfrm>
            <a:off x="0" y="6376052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0F8C49-033F-4F7F-AE3F-7F168B7BA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35410" y="1283790"/>
            <a:ext cx="2728946" cy="9614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81CF877-9BBD-4538-B94F-405B54FF6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70218" y="2374653"/>
            <a:ext cx="3565503" cy="103134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0CE2271-F7BD-40A6-A64B-98C3BAC14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35410" y="3539772"/>
            <a:ext cx="5175038" cy="89940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C1C56EF-E65D-49A2-8E53-0AADD32E4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5410" y="4583249"/>
            <a:ext cx="3890251" cy="94096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AF32F4F-7206-439E-AF7D-54BD849B6C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70218" y="5657987"/>
            <a:ext cx="3206587" cy="8983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BAB263-EFD8-4F5B-90CA-E6372440ACE1}"/>
              </a:ext>
            </a:extLst>
          </p:cNvPr>
          <p:cNvSpPr txBox="1"/>
          <p:nvPr/>
        </p:nvSpPr>
        <p:spPr>
          <a:xfrm>
            <a:off x="4969332" y="1906829"/>
            <a:ext cx="4071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Informative initial email series.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AC2BE-647B-4A21-98D0-ED9DE2027172}"/>
              </a:ext>
            </a:extLst>
          </p:cNvPr>
          <p:cNvSpPr txBox="1"/>
          <p:nvPr/>
        </p:nvSpPr>
        <p:spPr>
          <a:xfrm>
            <a:off x="4944900" y="3015048"/>
            <a:ext cx="6926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welcome to the meeting. Setting expectations.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0C958-49F0-45E7-99A7-5C623CC3F7BD}"/>
              </a:ext>
            </a:extLst>
          </p:cNvPr>
          <p:cNvSpPr txBox="1"/>
          <p:nvPr/>
        </p:nvSpPr>
        <p:spPr>
          <a:xfrm>
            <a:off x="4990347" y="4106089"/>
            <a:ext cx="5548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to potential referral partners &amp; coach.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7FE37-BB7F-4FED-ACCC-94451DC3170F}"/>
              </a:ext>
            </a:extLst>
          </p:cNvPr>
          <p:cNvSpPr txBox="1"/>
          <p:nvPr/>
        </p:nvSpPr>
        <p:spPr>
          <a:xfrm>
            <a:off x="4944900" y="5154880"/>
            <a:ext cx="62944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Smooth &amp; informative orientation – asking for the app.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06724-BE40-4EBB-BC14-CC88DC14774E}"/>
              </a:ext>
            </a:extLst>
          </p:cNvPr>
          <p:cNvSpPr txBox="1"/>
          <p:nvPr/>
        </p:nvSpPr>
        <p:spPr>
          <a:xfrm>
            <a:off x="4944900" y="6240497"/>
            <a:ext cx="4071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Timely, intentional follow-up</a:t>
            </a:r>
          </a:p>
        </p:txBody>
      </p:sp>
    </p:spTree>
    <p:extLst>
      <p:ext uri="{BB962C8B-B14F-4D97-AF65-F5344CB8AC3E}">
        <p14:creationId xmlns:p14="http://schemas.microsoft.com/office/powerpoint/2010/main" val="13153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01BAC4-8909-4C51-89C6-50C4C814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0800000" flipV="1">
            <a:off x="489922" y="328612"/>
            <a:ext cx="11222034" cy="1199410"/>
          </a:xfrm>
          <a:solidFill>
            <a:srgbClr val="C00000"/>
          </a:solidFill>
        </p:spPr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SCHEDULE </a:t>
            </a:r>
            <a:r>
              <a:rPr lang="en-US" sz="2800">
                <a:solidFill>
                  <a:prstClr val="white"/>
                </a:solidFill>
              </a:rPr>
              <a:t>A VISIT 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VISITORS</a:t>
            </a:r>
            <a:endParaRPr lang="en-US" sz="28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D4D14B8-C1A6-417F-B404-79BFD075E113}"/>
                  </a:ext>
                </a:extLst>
              </p14:cNvPr>
              <p14:cNvContentPartPr/>
              <p14:nvPr/>
            </p14:nvContentPartPr>
            <p14:xfrm>
              <a:off x="5601279" y="782163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D4D14B8-C1A6-417F-B404-79BFD075E1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2279" y="7731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9BB8D3-1BEE-4B5C-AEF5-D936022E1896}"/>
                  </a:ext>
                </a:extLst>
              </p14:cNvPr>
              <p14:cNvContentPartPr/>
              <p14:nvPr/>
            </p14:nvContentPartPr>
            <p14:xfrm>
              <a:off x="5848599" y="72456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9BB8D3-1BEE-4B5C-AEF5-D936022E189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39599" y="7155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2F1BD9-CCA6-4B12-8AD1-2E6069A53C70}"/>
                  </a:ext>
                </a:extLst>
              </p14:cNvPr>
              <p14:cNvContentPartPr/>
              <p14:nvPr/>
            </p14:nvContentPartPr>
            <p14:xfrm>
              <a:off x="5469519" y="1993203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2F1BD9-CCA6-4B12-8AD1-2E6069A53C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60519" y="198420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CB23141-69DE-4A3C-AD8E-FABE5713EEE6}"/>
              </a:ext>
            </a:extLst>
          </p:cNvPr>
          <p:cNvGrpSpPr/>
          <p:nvPr/>
        </p:nvGrpSpPr>
        <p:grpSpPr>
          <a:xfrm>
            <a:off x="6145239" y="3401883"/>
            <a:ext cx="360" cy="360"/>
            <a:chOff x="6145239" y="34018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259A1D9-6E71-48EB-8A85-CE23F9A36B4F}"/>
                    </a:ext>
                  </a:extLst>
                </p14:cNvPr>
                <p14:cNvContentPartPr/>
                <p14:nvPr/>
              </p14:nvContentPartPr>
              <p14:xfrm>
                <a:off x="6145239" y="34018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259A1D9-6E71-48EB-8A85-CE23F9A36B4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36239" y="33928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ECCD679-C2BC-406D-9CD3-461F0A6DFD61}"/>
                    </a:ext>
                  </a:extLst>
                </p14:cNvPr>
                <p14:cNvContentPartPr/>
                <p14:nvPr/>
              </p14:nvContentPartPr>
              <p14:xfrm>
                <a:off x="6145239" y="3401883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ECCD679-C2BC-406D-9CD3-461F0A6DFD6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36239" y="33928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ED2C62E-14DB-4099-BBE5-B71BAEB2DB3D}"/>
                  </a:ext>
                </a:extLst>
              </p14:cNvPr>
              <p14:cNvContentPartPr/>
              <p14:nvPr/>
            </p14:nvContentPartPr>
            <p14:xfrm>
              <a:off x="5156679" y="3377043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ED2C62E-14DB-4099-BBE5-B71BAEB2DB3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47679" y="33680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B319321-C9F8-4C2B-A87B-F63AA952C368}"/>
                  </a:ext>
                </a:extLst>
              </p14:cNvPr>
              <p14:cNvContentPartPr/>
              <p14:nvPr/>
            </p14:nvContentPartPr>
            <p14:xfrm>
              <a:off x="5452959" y="584523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B319321-C9F8-4C2B-A87B-F63AA952C3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43959" y="5755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CCB15C4-F400-441D-809F-F4E245BA8A97}"/>
                  </a:ext>
                </a:extLst>
              </p14:cNvPr>
              <p14:cNvContentPartPr/>
              <p14:nvPr/>
            </p14:nvContentPartPr>
            <p14:xfrm>
              <a:off x="5938959" y="2232243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CCB15C4-F400-441D-809F-F4E245BA8A9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29959" y="22232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C82FA6-74A8-430D-A6A4-A33E2727AA68}"/>
                  </a:ext>
                </a:extLst>
              </p14:cNvPr>
              <p14:cNvContentPartPr/>
              <p14:nvPr/>
            </p14:nvContentPartPr>
            <p14:xfrm>
              <a:off x="4802439" y="121056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C82FA6-74A8-430D-A6A4-A33E2727AA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3439" y="12015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DF5CCB6-7D36-4F07-AE2E-E8EDB0E99645}"/>
                  </a:ext>
                </a:extLst>
              </p14:cNvPr>
              <p14:cNvContentPartPr/>
              <p14:nvPr/>
            </p14:nvContentPartPr>
            <p14:xfrm>
              <a:off x="4884519" y="1136763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DF5CCB6-7D36-4F07-AE2E-E8EDB0E996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5519" y="11277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49C9FAD-BDA8-40BD-8DCC-F56E4E044ADF}"/>
                  </a:ext>
                </a:extLst>
              </p14:cNvPr>
              <p14:cNvContentPartPr/>
              <p14:nvPr/>
            </p14:nvContentPartPr>
            <p14:xfrm>
              <a:off x="4629279" y="922203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49C9FAD-BDA8-40BD-8DCC-F56E4E044AD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20279" y="9132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444A170-2620-481B-A757-06AB5CBC9FDA}"/>
                  </a:ext>
                </a:extLst>
              </p14:cNvPr>
              <p14:cNvContentPartPr/>
              <p14:nvPr/>
            </p14:nvContentPartPr>
            <p14:xfrm>
              <a:off x="4390599" y="1317843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444A170-2620-481B-A757-06AB5CBC9FD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81599" y="130884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0596800-D516-4FD9-BD7E-CEAC251C7DC9}"/>
              </a:ext>
            </a:extLst>
          </p:cNvPr>
          <p:cNvGrpSpPr/>
          <p:nvPr/>
        </p:nvGrpSpPr>
        <p:grpSpPr>
          <a:xfrm>
            <a:off x="4110159" y="1268163"/>
            <a:ext cx="360" cy="360"/>
            <a:chOff x="4110159" y="126816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97F918-0B08-4D11-A25B-4656E0214952}"/>
                    </a:ext>
                  </a:extLst>
                </p14:cNvPr>
                <p14:cNvContentPartPr/>
                <p14:nvPr/>
              </p14:nvContentPartPr>
              <p14:xfrm>
                <a:off x="4110159" y="1268163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97F918-0B08-4D11-A25B-4656E021495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1159" y="12591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06CBF76-6D1F-4063-87AD-A7A0E977C1EE}"/>
                    </a:ext>
                  </a:extLst>
                </p14:cNvPr>
                <p14:cNvContentPartPr/>
                <p14:nvPr/>
              </p14:nvContentPartPr>
              <p14:xfrm>
                <a:off x="4110159" y="1268163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06CBF76-6D1F-4063-87AD-A7A0E977C1E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1159" y="12591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495A5CC-C91D-4DD6-A261-AD772D0ED2E6}"/>
                    </a:ext>
                  </a:extLst>
                </p14:cNvPr>
                <p14:cNvContentPartPr/>
                <p14:nvPr/>
              </p14:nvContentPartPr>
              <p14:xfrm>
                <a:off x="4110159" y="126816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495A5CC-C91D-4DD6-A261-AD772D0ED2E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01159" y="125916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F28257-0128-4CE3-9B0A-55196266D842}"/>
                  </a:ext>
                </a:extLst>
              </p14:cNvPr>
              <p14:cNvContentPartPr/>
              <p14:nvPr/>
            </p14:nvContentPartPr>
            <p14:xfrm>
              <a:off x="3319599" y="1243683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F28257-0128-4CE3-9B0A-55196266D8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10599" y="12346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9C7A5A0-F05D-4ECE-A575-529A78ED7290}"/>
                  </a:ext>
                </a:extLst>
              </p14:cNvPr>
              <p14:cNvContentPartPr/>
              <p14:nvPr/>
            </p14:nvContentPartPr>
            <p14:xfrm>
              <a:off x="3022959" y="1202283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9C7A5A0-F05D-4ECE-A575-529A78ED72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13959" y="11932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6786B4A-4A15-470A-A47B-6B2CD73AB3CB}"/>
                  </a:ext>
                </a:extLst>
              </p14:cNvPr>
              <p14:cNvContentPartPr/>
              <p14:nvPr/>
            </p14:nvContentPartPr>
            <p14:xfrm>
              <a:off x="8344479" y="257820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6786B4A-4A15-470A-A47B-6B2CD73AB3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35479" y="25692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708552A-2044-40BC-8025-E603CA91AB52}"/>
                  </a:ext>
                </a:extLst>
              </p14:cNvPr>
              <p14:cNvContentPartPr/>
              <p14:nvPr/>
            </p14:nvContentPartPr>
            <p14:xfrm>
              <a:off x="8542479" y="1399923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708552A-2044-40BC-8025-E603CA91AB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33479" y="139092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8366F7CA-AD6B-4FD0-867F-8E22B439D827}"/>
              </a:ext>
            </a:extLst>
          </p:cNvPr>
          <p:cNvGrpSpPr/>
          <p:nvPr/>
        </p:nvGrpSpPr>
        <p:grpSpPr>
          <a:xfrm>
            <a:off x="8748039" y="1260243"/>
            <a:ext cx="360" cy="360"/>
            <a:chOff x="8748039" y="126024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B596385-3E18-4CEF-8C28-2733FE7ECA1E}"/>
                    </a:ext>
                  </a:extLst>
                </p14:cNvPr>
                <p14:cNvContentPartPr/>
                <p14:nvPr/>
              </p14:nvContentPartPr>
              <p14:xfrm>
                <a:off x="8748039" y="1260243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B596385-3E18-4CEF-8C28-2733FE7ECA1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9039" y="12512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7B58DE0-2407-4AF6-9928-65BE16015522}"/>
                    </a:ext>
                  </a:extLst>
                </p14:cNvPr>
                <p14:cNvContentPartPr/>
                <p14:nvPr/>
              </p14:nvContentPartPr>
              <p14:xfrm>
                <a:off x="8748039" y="1260243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7B58DE0-2407-4AF6-9928-65BE1601552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9039" y="12512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6EA132D-0E54-4AB0-AD8E-EA76456C8EAA}"/>
                    </a:ext>
                  </a:extLst>
                </p14:cNvPr>
                <p14:cNvContentPartPr/>
                <p14:nvPr/>
              </p14:nvContentPartPr>
              <p14:xfrm>
                <a:off x="8748039" y="1260243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6EA132D-0E54-4AB0-AD8E-EA76456C8EA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739039" y="12512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33EAABC-1498-4BAA-A8A3-FF4380A915F2}"/>
                  </a:ext>
                </a:extLst>
              </p14:cNvPr>
              <p14:cNvContentPartPr/>
              <p14:nvPr/>
            </p14:nvContentPartPr>
            <p14:xfrm>
              <a:off x="8072679" y="118572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33EAABC-1498-4BAA-A8A3-FF4380A915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63679" y="117672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Young beautiful student girl working, learning in college library">
            <a:extLst>
              <a:ext uri="{FF2B5EF4-FFF2-40B4-BE49-F238E27FC236}">
                <a16:creationId xmlns:a16="http://schemas.microsoft.com/office/drawing/2014/main" id="{3EF78A24-89BE-45A8-9706-4D26C4AA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97" y="1796256"/>
            <a:ext cx="4872550" cy="317769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iness, people and technology concept - african american businessman with computer working at office">
            <a:extLst>
              <a:ext uri="{FF2B5EF4-FFF2-40B4-BE49-F238E27FC236}">
                <a16:creationId xmlns:a16="http://schemas.microsoft.com/office/drawing/2014/main" id="{7DAFF5C0-4F82-4C7A-90A0-628817140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604" y="1778431"/>
            <a:ext cx="4810398" cy="324668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F19EAB9-1ED3-4194-B6E5-93F3B375BE9C}"/>
              </a:ext>
            </a:extLst>
          </p:cNvPr>
          <p:cNvSpPr txBox="1"/>
          <p:nvPr/>
        </p:nvSpPr>
        <p:spPr>
          <a:xfrm>
            <a:off x="5651705" y="2564409"/>
            <a:ext cx="840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9C7908-13B9-445B-A50A-649C07D89C0A}"/>
              </a:ext>
            </a:extLst>
          </p:cNvPr>
          <p:cNvSpPr txBox="1"/>
          <p:nvPr/>
        </p:nvSpPr>
        <p:spPr>
          <a:xfrm>
            <a:off x="-157041" y="512539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Your Network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(best practice)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FDAF5A-FD0B-426D-A52B-7B338B156DD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5731" y="6142699"/>
            <a:ext cx="853514" cy="6462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A96293-E2A4-4F94-B7B6-A0FB545E99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081834" y="5210792"/>
            <a:ext cx="475529" cy="4755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9EFC858-7EF8-48F6-91EA-4BF65436DDFD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FB0A55-06B6-4F30-9D5C-5DC593E30C2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6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Google Shape;2542;p38"/>
          <p:cNvSpPr/>
          <p:nvPr/>
        </p:nvSpPr>
        <p:spPr>
          <a:xfrm>
            <a:off x="4243657" y="-719724"/>
            <a:ext cx="2381497" cy="757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54000"/>
              <a:buFont typeface="Arial"/>
              <a:buNone/>
              <a:tabLst/>
              <a:defRPr/>
            </a:pPr>
            <a:r>
              <a:rPr kumimoji="0" lang="en-US" sz="54000" b="0" i="0" u="none" strike="noStrike" kern="0" cap="none" spc="0" normalizeH="0" baseline="0" noProof="0" dirty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3" name="Google Shape;2543;p38"/>
          <p:cNvSpPr txBox="1"/>
          <p:nvPr/>
        </p:nvSpPr>
        <p:spPr>
          <a:xfrm>
            <a:off x="-2" y="2935140"/>
            <a:ext cx="12187237" cy="569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Arial"/>
              <a:buNone/>
              <a:tabLst/>
              <a:defRPr/>
            </a:pPr>
            <a:r>
              <a:rPr lang="en-US" sz="5400" b="1" kern="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Any Questions?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4" name="Google Shape;2544;p38"/>
          <p:cNvSpPr txBox="1"/>
          <p:nvPr/>
        </p:nvSpPr>
        <p:spPr>
          <a:xfrm>
            <a:off x="509037" y="0"/>
            <a:ext cx="11169161" cy="1056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EA18E5-8728-4D74-B1CE-3ED4F3EF8613}"/>
              </a:ext>
            </a:extLst>
          </p:cNvPr>
          <p:cNvSpPr txBox="1"/>
          <p:nvPr/>
        </p:nvSpPr>
        <p:spPr>
          <a:xfrm>
            <a:off x="23974" y="273714"/>
            <a:ext cx="1218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Visitor Hosts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06912-7ADD-4720-9B38-38536D727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20" y="6109143"/>
            <a:ext cx="853514" cy="646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462F80-6E8D-42E9-B341-5EE17EB319C0}"/>
              </a:ext>
            </a:extLst>
          </p:cNvPr>
          <p:cNvSpPr txBox="1"/>
          <p:nvPr/>
        </p:nvSpPr>
        <p:spPr>
          <a:xfrm>
            <a:off x="23974" y="6292162"/>
            <a:ext cx="201833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BE1EE-2EAD-4424-84D6-954B7627B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9" y="5816073"/>
            <a:ext cx="1182727" cy="445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EBD66-098E-4887-B71D-D8C8EDF0BF90}"/>
              </a:ext>
            </a:extLst>
          </p:cNvPr>
          <p:cNvSpPr txBox="1"/>
          <p:nvPr/>
        </p:nvSpPr>
        <p:spPr>
          <a:xfrm>
            <a:off x="6834413" y="5207599"/>
            <a:ext cx="398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Thank you!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25849A-98C1-4743-AD01-7AB17F39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2555"/>
            <a:ext cx="2017951" cy="975445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4C608338-A993-49E3-BC3E-869B4BCC5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47" y="68787"/>
            <a:ext cx="5489756" cy="63694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A1C9B-625A-4A58-8442-5E674A4881C1}"/>
              </a:ext>
            </a:extLst>
          </p:cNvPr>
          <p:cNvSpPr txBox="1"/>
          <p:nvPr/>
        </p:nvSpPr>
        <p:spPr>
          <a:xfrm>
            <a:off x="2985795" y="5882555"/>
            <a:ext cx="5598367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www.bniltresources.com</a:t>
            </a:r>
          </a:p>
        </p:txBody>
      </p:sp>
    </p:spTree>
    <p:extLst>
      <p:ext uri="{BB962C8B-B14F-4D97-AF65-F5344CB8AC3E}">
        <p14:creationId xmlns:p14="http://schemas.microsoft.com/office/powerpoint/2010/main" val="119577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28145608-FD1B-4E09-88D6-5AA8EE2E9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274012" cy="6990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B3436-FEBE-4225-BC8E-E5354622C5CF}"/>
              </a:ext>
            </a:extLst>
          </p:cNvPr>
          <p:cNvSpPr txBox="1"/>
          <p:nvPr/>
        </p:nvSpPr>
        <p:spPr>
          <a:xfrm>
            <a:off x="-100668" y="6082018"/>
            <a:ext cx="1157681" cy="7759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6324D-7089-4E1B-8427-52E6247745E8}"/>
              </a:ext>
            </a:extLst>
          </p:cNvPr>
          <p:cNvSpPr txBox="1"/>
          <p:nvPr/>
        </p:nvSpPr>
        <p:spPr>
          <a:xfrm>
            <a:off x="935372" y="1996750"/>
            <a:ext cx="4432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TOUCHPOINTS</a:t>
            </a:r>
          </a:p>
        </p:txBody>
      </p:sp>
    </p:spTree>
    <p:extLst>
      <p:ext uri="{BB962C8B-B14F-4D97-AF65-F5344CB8AC3E}">
        <p14:creationId xmlns:p14="http://schemas.microsoft.com/office/powerpoint/2010/main" val="3925365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0020DE-31F7-4983-8830-10E6C687B755}"/>
              </a:ext>
            </a:extLst>
          </p:cNvPr>
          <p:cNvSpPr txBox="1"/>
          <p:nvPr/>
        </p:nvSpPr>
        <p:spPr>
          <a:xfrm>
            <a:off x="1870745" y="1288880"/>
            <a:ext cx="8539993" cy="35394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Visitor Host Coordinator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Pre-Meeting Host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Meeting Host 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b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3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After Meeting Host 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E8132-C958-43CC-857D-DBFB0FBF014F}"/>
              </a:ext>
            </a:extLst>
          </p:cNvPr>
          <p:cNvSpPr txBox="1"/>
          <p:nvPr/>
        </p:nvSpPr>
        <p:spPr>
          <a:xfrm>
            <a:off x="0" y="321276"/>
            <a:ext cx="12192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HOST ROLES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D9F227-B68D-4815-AC6C-E510E909635A}"/>
              </a:ext>
            </a:extLst>
          </p:cNvPr>
          <p:cNvSpPr txBox="1"/>
          <p:nvPr/>
        </p:nvSpPr>
        <p:spPr>
          <a:xfrm>
            <a:off x="1" y="613447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7856CB-49F5-4DC2-9990-99F81E232ED3}"/>
              </a:ext>
            </a:extLst>
          </p:cNvPr>
          <p:cNvSpPr txBox="1"/>
          <p:nvPr/>
        </p:nvSpPr>
        <p:spPr>
          <a:xfrm>
            <a:off x="0" y="6040074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88B9665B-BE35-41C6-ACC1-38B138871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786942"/>
            <a:ext cx="1361098" cy="521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B93788-439E-40C4-8290-827370AA8CBA}"/>
              </a:ext>
            </a:extLst>
          </p:cNvPr>
          <p:cNvSpPr txBox="1"/>
          <p:nvPr/>
        </p:nvSpPr>
        <p:spPr>
          <a:xfrm>
            <a:off x="0" y="6308940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2953916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2A2137A-7735-404D-A561-28A913E7C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45" y="1089791"/>
            <a:ext cx="3060700" cy="208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AC7BB3-32B3-40D6-AB6B-12EC67A57A9A}"/>
              </a:ext>
            </a:extLst>
          </p:cNvPr>
          <p:cNvSpPr txBox="1"/>
          <p:nvPr/>
        </p:nvSpPr>
        <p:spPr>
          <a:xfrm>
            <a:off x="-68005" y="2967462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Pre-Meeting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CA2AE-E845-48F1-8F8D-DE10E3EBCC09}"/>
              </a:ext>
            </a:extLst>
          </p:cNvPr>
          <p:cNvSpPr txBox="1"/>
          <p:nvPr/>
        </p:nvSpPr>
        <p:spPr>
          <a:xfrm>
            <a:off x="4317995" y="2401005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22F171-63F5-457F-AA08-C7744F4C9DE4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EE6662-82F8-4280-918D-E65C3A8502E4}"/>
              </a:ext>
            </a:extLst>
          </p:cNvPr>
          <p:cNvSpPr txBox="1"/>
          <p:nvPr/>
        </p:nvSpPr>
        <p:spPr>
          <a:xfrm>
            <a:off x="0" y="6040074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B25B695-9347-4FB0-926D-C41B51B3B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786942"/>
            <a:ext cx="1361098" cy="521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370EDA-42B6-4688-AE63-A392BE1A7DF6}"/>
              </a:ext>
            </a:extLst>
          </p:cNvPr>
          <p:cNvSpPr txBox="1"/>
          <p:nvPr/>
        </p:nvSpPr>
        <p:spPr>
          <a:xfrm>
            <a:off x="0" y="6308940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2664454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D89972-761D-486E-9BF0-704632C6593A}"/>
              </a:ext>
            </a:extLst>
          </p:cNvPr>
          <p:cNvSpPr txBox="1"/>
          <p:nvPr/>
        </p:nvSpPr>
        <p:spPr>
          <a:xfrm>
            <a:off x="-9331" y="442514"/>
            <a:ext cx="12192000" cy="646331"/>
          </a:xfrm>
          <a:prstGeom prst="rect">
            <a:avLst/>
          </a:prstGeom>
          <a:solidFill>
            <a:srgbClr val="BA404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INVITATIONS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02221-8E74-4125-9FA0-126E4637EB7E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66A13-2916-4F4A-AD18-6662A655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02" y="117085"/>
            <a:ext cx="2980234" cy="6622742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3ED01-963E-4867-9BA4-A7DB611681B4}"/>
              </a:ext>
            </a:extLst>
          </p:cNvPr>
          <p:cNvSpPr txBox="1"/>
          <p:nvPr/>
        </p:nvSpPr>
        <p:spPr>
          <a:xfrm>
            <a:off x="5349379" y="1699767"/>
            <a:ext cx="6562987" cy="3929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invite by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 App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Email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Share on Social Media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can invite on BNIC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A31B6-48E4-4EE9-926C-DD85C4A42EA0}"/>
              </a:ext>
            </a:extLst>
          </p:cNvPr>
          <p:cNvSpPr txBox="1"/>
          <p:nvPr/>
        </p:nvSpPr>
        <p:spPr>
          <a:xfrm>
            <a:off x="0" y="6040074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CA8F62F-660C-4D1E-8C90-C87EB14BB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786942"/>
            <a:ext cx="1361098" cy="521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5B3907-DB15-4900-8A0B-230941D8F746}"/>
              </a:ext>
            </a:extLst>
          </p:cNvPr>
          <p:cNvSpPr txBox="1"/>
          <p:nvPr/>
        </p:nvSpPr>
        <p:spPr>
          <a:xfrm>
            <a:off x="0" y="6308940"/>
            <a:ext cx="193785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BE8FC-9ED6-491E-B07F-C3CFD6AA4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820" y="5765775"/>
            <a:ext cx="475529" cy="4572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BEA1C-D3A8-4B2B-896A-C101426643B5}"/>
              </a:ext>
            </a:extLst>
          </p:cNvPr>
          <p:cNvSpPr txBox="1"/>
          <p:nvPr/>
        </p:nvSpPr>
        <p:spPr>
          <a:xfrm>
            <a:off x="5981349" y="5674581"/>
            <a:ext cx="4504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Note: Members DO NOT send a ZOOM link at this time. </a:t>
            </a:r>
          </a:p>
        </p:txBody>
      </p:sp>
    </p:spTree>
    <p:extLst>
      <p:ext uri="{BB962C8B-B14F-4D97-AF65-F5344CB8AC3E}">
        <p14:creationId xmlns:p14="http://schemas.microsoft.com/office/powerpoint/2010/main" val="301253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AA161A-4C22-4884-9CD6-745D763DE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8076" y="695818"/>
            <a:ext cx="2931341" cy="221831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A6B8E2-7CB9-483E-B24C-A5D4BD425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961587"/>
              </p:ext>
            </p:extLst>
          </p:nvPr>
        </p:nvGraphicFramePr>
        <p:xfrm>
          <a:off x="5868678" y="1201246"/>
          <a:ext cx="5746496" cy="4529950"/>
        </p:xfrm>
        <a:graphic>
          <a:graphicData uri="http://schemas.openxmlformats.org/drawingml/2006/table">
            <a:tbl>
              <a:tblPr/>
              <a:tblGrid>
                <a:gridCol w="208206">
                  <a:extLst>
                    <a:ext uri="{9D8B030D-6E8A-4147-A177-3AD203B41FA5}">
                      <a16:colId xmlns:a16="http://schemas.microsoft.com/office/drawing/2014/main" val="541239954"/>
                    </a:ext>
                  </a:extLst>
                </a:gridCol>
                <a:gridCol w="5330084">
                  <a:extLst>
                    <a:ext uri="{9D8B030D-6E8A-4147-A177-3AD203B41FA5}">
                      <a16:colId xmlns:a16="http://schemas.microsoft.com/office/drawing/2014/main" val="1366050022"/>
                    </a:ext>
                  </a:extLst>
                </a:gridCol>
                <a:gridCol w="208206">
                  <a:extLst>
                    <a:ext uri="{9D8B030D-6E8A-4147-A177-3AD203B41FA5}">
                      <a16:colId xmlns:a16="http://schemas.microsoft.com/office/drawing/2014/main" val="580942255"/>
                    </a:ext>
                  </a:extLst>
                </a:gridCol>
              </a:tblGrid>
              <a:tr h="199878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970" marR="49970" marT="24985" marB="24985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970" marR="49970" marT="24985" marB="24985"/>
                </a:tc>
                <a:extLst>
                  <a:ext uri="{0D108BD9-81ED-4DB2-BD59-A6C34878D82A}">
                    <a16:rowId xmlns:a16="http://schemas.microsoft.com/office/drawing/2014/main" val="1608464215"/>
                  </a:ext>
                </a:extLst>
              </a:tr>
              <a:tr h="199878">
                <a:tc>
                  <a:txBody>
                    <a:bodyPr/>
                    <a:lstStyle/>
                    <a:p>
                      <a:pPr algn="ctr" latinLnBrk="0"/>
                      <a:endParaRPr lang="en-US" sz="100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970" marR="49970" marT="24985" marB="24985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49970" marR="49970" marT="24985" marB="24985"/>
                </a:tc>
                <a:extLst>
                  <a:ext uri="{0D108BD9-81ED-4DB2-BD59-A6C34878D82A}">
                    <a16:rowId xmlns:a16="http://schemas.microsoft.com/office/drawing/2014/main" val="93677348"/>
                  </a:ext>
                </a:extLst>
              </a:tr>
              <a:tr h="310228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205" marR="5205" marT="5205" marB="520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8102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205" marR="5205" marT="5205" marB="5205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8102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5205" marR="5205" marT="5205" marB="5205"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810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041040"/>
                  </a:ext>
                </a:extLst>
              </a:tr>
              <a:tr h="149909">
                <a:tc gridSpan="3">
                  <a:txBody>
                    <a:bodyPr/>
                    <a:lstStyle/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99390"/>
                  </a:ext>
                </a:extLst>
              </a:tr>
              <a:tr h="359780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000">
                          <a:effectLst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000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We look forward to meeting you</a:t>
                      </a:r>
                      <a:endParaRPr lang="en-US" sz="1000" dirty="0">
                        <a:solidFill>
                          <a:srgbClr val="5E5D5D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sz="1000" b="1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Hi Ken</a:t>
                      </a:r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b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Welcome, you are confirmed to attend Network Masters Chapter’s Online Meeting on 08/13/2020, at 7:00 AM.</a:t>
                      </a:r>
                    </a:p>
                    <a:p>
                      <a:pPr algn="ctr" latinLnBrk="0"/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Visiting a BNI® meeting is free and gives you the chance to meet several members of your local business community. These introductions can lead to new customers and help you grow your business.</a:t>
                      </a:r>
                    </a:p>
                    <a:p>
                      <a:pPr algn="ctr" latinLnBrk="0"/>
                      <a: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This meeting will be held through BNI Online - BNI's virtual meeting space to keep people connected.</a:t>
                      </a:r>
                      <a:b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Meeting Link (if available):  </a:t>
                      </a:r>
                      <a:b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The meeting links are unique and some may change weekly.  If not available above, the chapter leadership will send you an email a day or so before your scheduled visit with instructions to connect. You can join the meeting with any internet ready device.</a:t>
                      </a:r>
                      <a:b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It would be best if your device had a camera so we can do some "face to face" networking! If your computer doesn't have one, the smartphone app works just as well.</a:t>
                      </a:r>
                      <a:b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b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Please plan to attend the meeting for the full 90 minutes with some extra time in the beginning to get connected properly and at the end to do additional networking.</a:t>
                      </a:r>
                    </a:p>
                    <a:p>
                      <a:pPr algn="ctr" latinLnBrk="0"/>
                      <a:r>
                        <a:rPr lang="en-US" sz="1000" dirty="0">
                          <a:solidFill>
                            <a:srgbClr val="5E5D5D"/>
                          </a:solidFill>
                          <a:effectLst/>
                          <a:latin typeface="Arial" panose="020B0604020202020204" pitchFamily="34" charset="0"/>
                        </a:rPr>
                        <a:t>You will get to connect with lots of other professionals - they will be thrilled to meet you!</a:t>
                      </a:r>
                    </a:p>
                    <a:p>
                      <a:pPr algn="ctr" latinLnBrk="0"/>
                      <a: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If it is less than 36 hours to the meeting and you have not yet received your link, please contact the chapter President through email icon on the chapter website or </a:t>
                      </a:r>
                      <a:r>
                        <a:rPr lang="en-US" sz="1000" b="1" u="sng" dirty="0">
                          <a:solidFill>
                            <a:srgbClr val="196AD4"/>
                          </a:solidFill>
                          <a:effectLst/>
                          <a:latin typeface="Arial" panose="020B0604020202020204" pitchFamily="34" charset="0"/>
                          <a:hlinkClick r:id="rId4"/>
                        </a:rPr>
                        <a:t>click here</a:t>
                      </a:r>
                      <a:r>
                        <a:rPr lang="en-US" sz="1000" b="1" dirty="0">
                          <a:solidFill>
                            <a:srgbClr val="C8102E"/>
                          </a:solidFill>
                          <a:effectLst/>
                          <a:latin typeface="Arial" panose="020B0604020202020204" pitchFamily="34" charset="0"/>
                        </a:rPr>
                        <a:t> and we will get you to the right person.</a:t>
                      </a:r>
                      <a:endParaRPr lang="en-US" sz="1000" dirty="0">
                        <a:solidFill>
                          <a:srgbClr val="5E5D5D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49970" marR="49970" marT="24985" marB="24985">
                    <a:lnL>
                      <a:noFill/>
                    </a:lnL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29514076"/>
                  </a:ext>
                </a:extLst>
              </a:tr>
            </a:tbl>
          </a:graphicData>
        </a:graphic>
      </p:graphicFrame>
      <p:pic>
        <p:nvPicPr>
          <p:cNvPr id="2049" name="Picture 1" descr="curved top shadow">
            <a:extLst>
              <a:ext uri="{FF2B5EF4-FFF2-40B4-BE49-F238E27FC236}">
                <a16:creationId xmlns:a16="http://schemas.microsoft.com/office/drawing/2014/main" id="{4D4B0BD0-48FC-4A57-9E49-62BE562A3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1" y="1200859"/>
            <a:ext cx="56102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D97E4A-4746-45B2-85DD-3DE1192C7433}"/>
              </a:ext>
            </a:extLst>
          </p:cNvPr>
          <p:cNvSpPr txBox="1"/>
          <p:nvPr/>
        </p:nvSpPr>
        <p:spPr>
          <a:xfrm>
            <a:off x="5868551" y="1200859"/>
            <a:ext cx="5746496" cy="4139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D2CE71-7097-4C3F-88F6-5D68238A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79" y="1118477"/>
            <a:ext cx="45243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83E37A-F91E-4540-AD47-0D98FEA20A25}"/>
              </a:ext>
            </a:extLst>
          </p:cNvPr>
          <p:cNvSpPr txBox="1"/>
          <p:nvPr/>
        </p:nvSpPr>
        <p:spPr>
          <a:xfrm>
            <a:off x="5840901" y="1200859"/>
            <a:ext cx="5746496" cy="46127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F9EB48-C22F-412A-99B8-201322F9A662}"/>
              </a:ext>
            </a:extLst>
          </p:cNvPr>
          <p:cNvSpPr txBox="1"/>
          <p:nvPr/>
        </p:nvSpPr>
        <p:spPr>
          <a:xfrm>
            <a:off x="245622" y="2914130"/>
            <a:ext cx="54766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Immediately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upon being registered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will receive an email confirmation which includes the date and time of the  meeting. 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AE85FB-A95B-4055-AA43-CC66F0C3FA76}"/>
              </a:ext>
            </a:extLst>
          </p:cNvPr>
          <p:cNvSpPr txBox="1"/>
          <p:nvPr/>
        </p:nvSpPr>
        <p:spPr>
          <a:xfrm>
            <a:off x="1" y="8263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Visitor Confirmation by 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Engage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E17D6-24BC-4139-884E-1BB467AF3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8235" y="5895960"/>
            <a:ext cx="475529" cy="4755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2C9DD80-28EE-4EF1-93B7-76C8697C2DE0}"/>
              </a:ext>
            </a:extLst>
          </p:cNvPr>
          <p:cNvSpPr txBox="1"/>
          <p:nvPr/>
        </p:nvSpPr>
        <p:spPr>
          <a:xfrm>
            <a:off x="1" y="6090080"/>
            <a:ext cx="3240350" cy="771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AED3A-2630-432F-92E8-7B53DAD518C8}"/>
              </a:ext>
            </a:extLst>
          </p:cNvPr>
          <p:cNvSpPr txBox="1"/>
          <p:nvPr/>
        </p:nvSpPr>
        <p:spPr>
          <a:xfrm>
            <a:off x="6333764" y="5787978"/>
            <a:ext cx="60987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will not receive a Zoom link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 this time.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5423A-7D4A-4D13-A376-BC4389694F26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01DCAD-17A6-484D-AB34-69805958EA69}"/>
              </a:ext>
            </a:extLst>
          </p:cNvPr>
          <p:cNvSpPr txBox="1"/>
          <p:nvPr/>
        </p:nvSpPr>
        <p:spPr>
          <a:xfrm>
            <a:off x="0" y="6098797"/>
            <a:ext cx="1314775" cy="3754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7B26E92-696C-440E-852B-606DF71EAD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68" y="5845665"/>
            <a:ext cx="1361098" cy="5219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65A544-F874-4484-8B04-8C14A18F6B28}"/>
              </a:ext>
            </a:extLst>
          </p:cNvPr>
          <p:cNvSpPr txBox="1"/>
          <p:nvPr/>
        </p:nvSpPr>
        <p:spPr>
          <a:xfrm>
            <a:off x="0" y="6367663"/>
            <a:ext cx="2042312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2021/2022 Leadership </a:t>
            </a:r>
          </a:p>
          <a:p>
            <a:pPr algn="ctr"/>
            <a:r>
              <a:rPr lang="en-US" sz="1100" b="1" dirty="0">
                <a:solidFill>
                  <a:srgbClr val="64666A"/>
                </a:solidFill>
                <a:latin typeface="Arial" panose="020B0604020202020204"/>
              </a:rPr>
              <a:t>Team Orientation</a:t>
            </a:r>
          </a:p>
        </p:txBody>
      </p:sp>
    </p:spTree>
    <p:extLst>
      <p:ext uri="{BB962C8B-B14F-4D97-AF65-F5344CB8AC3E}">
        <p14:creationId xmlns:p14="http://schemas.microsoft.com/office/powerpoint/2010/main" val="189960931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27874AC4-6B63-4035-B98F-35DD3BEB0DC7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27874AC4-6B63-4035-B98F-35DD3BEB0DC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ver Slide">
  <a:themeElements>
    <a:clrScheme name="Custom 3">
      <a:dk1>
        <a:srgbClr val="000000"/>
      </a:dk1>
      <a:lt1>
        <a:srgbClr val="FFFFFF"/>
      </a:lt1>
      <a:dk2>
        <a:srgbClr val="64666A"/>
      </a:dk2>
      <a:lt2>
        <a:srgbClr val="F3F3F3"/>
      </a:lt2>
      <a:accent1>
        <a:srgbClr val="C8C8C8"/>
      </a:accent1>
      <a:accent2>
        <a:srgbClr val="CF2030"/>
      </a:accent2>
      <a:accent3>
        <a:srgbClr val="CF2030"/>
      </a:accent3>
      <a:accent4>
        <a:srgbClr val="CF2030"/>
      </a:accent4>
      <a:accent5>
        <a:srgbClr val="CF2030"/>
      </a:accent5>
      <a:accent6>
        <a:srgbClr val="CF2030"/>
      </a:accent6>
      <a:hlink>
        <a:srgbClr val="CF2030"/>
      </a:hlink>
      <a:folHlink>
        <a:srgbClr val="64666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 Refresh - Communication Plan (002)" id="{7FB97CB9-66BB-4EEA-8AD9-24A50A0A1A75}" vid="{DA14D198-ED85-467C-8F5D-755E8C90933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645697AD83E499B823756EA3348E3" ma:contentTypeVersion="10" ma:contentTypeDescription="Create a new document." ma:contentTypeScope="" ma:versionID="0f05473095b8c27b5685836f960679a4">
  <xsd:schema xmlns:xsd="http://www.w3.org/2001/XMLSchema" xmlns:xs="http://www.w3.org/2001/XMLSchema" xmlns:p="http://schemas.microsoft.com/office/2006/metadata/properties" xmlns:ns2="1cf96edd-e30e-479f-837f-a1aa1b9ab80f" xmlns:ns3="5c66553c-8553-4c4a-9127-f81cf5a47017" targetNamespace="http://schemas.microsoft.com/office/2006/metadata/properties" ma:root="true" ma:fieldsID="325817dac1f5b6434c0f8af065659c17" ns2:_="" ns3:_="">
    <xsd:import namespace="1cf96edd-e30e-479f-837f-a1aa1b9ab80f"/>
    <xsd:import namespace="5c66553c-8553-4c4a-9127-f81cf5a470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f96edd-e30e-479f-837f-a1aa1b9ab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66553c-8553-4c4a-9127-f81cf5a4701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9E368B-E51E-46B0-BB83-F5F46E440D99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72488B2-AF1B-4A92-A18A-9A1CD5815FFB}"/>
</file>

<file path=customXml/itemProps3.xml><?xml version="1.0" encoding="utf-8"?>
<ds:datastoreItem xmlns:ds="http://schemas.openxmlformats.org/officeDocument/2006/customXml" ds:itemID="{8031BEF8-CF86-4CDB-8B41-A1D3B2B0B1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17259</TotalTime>
  <Words>1884</Words>
  <Application>Microsoft Office PowerPoint</Application>
  <PresentationFormat>Widescreen</PresentationFormat>
  <Paragraphs>345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Custom Design</vt:lpstr>
      <vt:lpstr>1_Custom Design</vt:lpstr>
      <vt:lpstr>2_Custom Design</vt:lpstr>
      <vt:lpstr>Office Theme</vt:lpstr>
      <vt:lpstr>Cover Slide</vt:lpstr>
      <vt:lpstr>PowerPoint Presentation</vt:lpstr>
      <vt:lpstr>PowerPoint Presentation</vt:lpstr>
      <vt:lpstr>PowerPoint Presentation</vt:lpstr>
      <vt:lpstr> 5 STEPS TO HELP VISITORS ENJOY THE MEETING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Email to the Visitor by the Visitor Host*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MISS THIS STEP!</vt:lpstr>
      <vt:lpstr>PowerPoint Presentation</vt:lpstr>
      <vt:lpstr>STEP 5: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SCHEDULE A VISIT WITH VISITORS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Meaghan Chitwood</dc:creator>
  <cp:lastModifiedBy>Sherry Treesh</cp:lastModifiedBy>
  <cp:revision>52</cp:revision>
  <cp:lastPrinted>2020-09-18T16:27:18Z</cp:lastPrinted>
  <dcterms:created xsi:type="dcterms:W3CDTF">2020-04-14T17:53:43Z</dcterms:created>
  <dcterms:modified xsi:type="dcterms:W3CDTF">2021-09-20T18:38:23Z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0x010100461645697AD83E499B823756EA3348E3</vt:lpwstr>
  </property>
</Properties>
</file>